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82" r:id="rId2"/>
    <p:sldId id="283" r:id="rId3"/>
    <p:sldId id="296" r:id="rId4"/>
    <p:sldId id="298" r:id="rId5"/>
    <p:sldId id="329" r:id="rId6"/>
    <p:sldId id="359" r:id="rId7"/>
    <p:sldId id="350" r:id="rId8"/>
    <p:sldId id="351" r:id="rId9"/>
    <p:sldId id="337" r:id="rId10"/>
    <p:sldId id="360" r:id="rId11"/>
    <p:sldId id="364" r:id="rId12"/>
    <p:sldId id="365" r:id="rId13"/>
    <p:sldId id="345" r:id="rId14"/>
    <p:sldId id="361" r:id="rId15"/>
    <p:sldId id="358" r:id="rId16"/>
    <p:sldId id="357" r:id="rId17"/>
    <p:sldId id="382" r:id="rId18"/>
    <p:sldId id="335" r:id="rId19"/>
    <p:sldId id="362" r:id="rId20"/>
    <p:sldId id="342" r:id="rId21"/>
    <p:sldId id="384" r:id="rId22"/>
    <p:sldId id="347" r:id="rId23"/>
    <p:sldId id="379" r:id="rId24"/>
    <p:sldId id="383" r:id="rId25"/>
    <p:sldId id="332" r:id="rId26"/>
    <p:sldId id="378" r:id="rId27"/>
    <p:sldId id="385" r:id="rId28"/>
    <p:sldId id="341" r:id="rId29"/>
    <p:sldId id="348" r:id="rId30"/>
    <p:sldId id="354" r:id="rId31"/>
    <p:sldId id="386" r:id="rId32"/>
    <p:sldId id="387" r:id="rId33"/>
    <p:sldId id="308" r:id="rId34"/>
    <p:sldId id="366" r:id="rId35"/>
    <p:sldId id="368" r:id="rId36"/>
    <p:sldId id="369" r:id="rId37"/>
    <p:sldId id="371" r:id="rId38"/>
    <p:sldId id="372" r:id="rId39"/>
    <p:sldId id="375" r:id="rId40"/>
    <p:sldId id="333" r:id="rId41"/>
    <p:sldId id="340" r:id="rId42"/>
    <p:sldId id="328" r:id="rId43"/>
    <p:sldId id="353" r:id="rId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3" autoAdjust="0"/>
    <p:restoredTop sz="87829" autoAdjust="0"/>
  </p:normalViewPr>
  <p:slideViewPr>
    <p:cSldViewPr snapToGrid="0" snapToObjects="1">
      <p:cViewPr>
        <p:scale>
          <a:sx n="50" d="100"/>
          <a:sy n="50" d="100"/>
        </p:scale>
        <p:origin x="-1112" y="-25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D84F7-7CC2-A741-9E76-9DA0B430A414}" type="datetimeFigureOut">
              <a:rPr lang="en-US" smtClean="0"/>
              <a:t>17-05-24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42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8225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1.      Design Sprint Goals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2.      UX Themes for GSHM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3.      Sprint User Testing Results</a:t>
            </a:r>
          </a:p>
          <a:p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4.      Next 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Steps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82215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Paid members are provided with reports that outline the benefits claimed as well as key benefits for that customer</a:t>
            </a:r>
          </a:p>
        </p:txBody>
      </p:sp>
    </p:spTree>
    <p:extLst>
      <p:ext uri="{BB962C8B-B14F-4D97-AF65-F5344CB8AC3E}">
        <p14:creationId xmlns:p14="http://schemas.microsoft.com/office/powerpoint/2010/main" val="1122647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Each of these messages can have a receptive items. If we know your purchases, we can give you the right one.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All members</a:t>
            </a:r>
          </a:p>
        </p:txBody>
      </p:sp>
    </p:spTree>
    <p:extLst>
      <p:ext uri="{BB962C8B-B14F-4D97-AF65-F5344CB8AC3E}">
        <p14:creationId xmlns:p14="http://schemas.microsoft.com/office/powerpoint/2010/main" val="3983877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458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6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flow</a:t>
            </a:r>
            <a:r>
              <a:rPr lang="en-US" baseline="0" dirty="0" smtClean="0"/>
              <a:t> better. Set up scenario.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274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text explaining, use a scenario. Google virus. Show path.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64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text explaining, use a scenario. Google virus. Show path.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64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6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Purchase</a:t>
            </a:r>
            <a:r>
              <a:rPr lang="en-US" baseline="0" dirty="0" smtClean="0"/>
              <a:t> 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Purchase</a:t>
            </a:r>
            <a:r>
              <a:rPr lang="en-US" baseline="0" dirty="0" smtClean="0"/>
              <a:t> 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6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Purchase</a:t>
            </a:r>
            <a:r>
              <a:rPr lang="en-US" baseline="0" dirty="0" smtClean="0"/>
              <a:t> 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6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Purchase</a:t>
            </a:r>
            <a:r>
              <a:rPr lang="en-US" baseline="0" dirty="0" smtClean="0"/>
              <a:t> 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Purchase</a:t>
            </a:r>
            <a:r>
              <a:rPr lang="en-US" baseline="0" dirty="0" smtClean="0"/>
              <a:t> 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r>
              <a:rPr lang="en-US" baseline="0" dirty="0" smtClean="0"/>
              <a:t> down service offer, give next steps</a:t>
            </a:r>
          </a:p>
          <a:p>
            <a:r>
              <a:rPr lang="en-US" baseline="0" dirty="0" smtClean="0"/>
              <a:t>Some services are free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6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Orange pill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64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64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64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64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64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39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4400" b="0" dirty="0" smtClean="0">
                <a:latin typeface="Calibri" charset="0"/>
                <a:ea typeface="Calibri" charset="0"/>
                <a:cs typeface="Calibri" charset="0"/>
              </a:rPr>
              <a:t>Do users notice the GS service during their purchase flow? Are users most likely to notice it on category page, PDP, or cart? Where do they prefer to see it?</a:t>
            </a:r>
          </a:p>
          <a:p>
            <a:pPr lvl="1"/>
            <a:endParaRPr lang="en-US" sz="4400" b="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sz="4400" b="0" dirty="0" smtClean="0">
                <a:latin typeface="Calibri" charset="0"/>
                <a:ea typeface="Calibri" charset="0"/>
                <a:cs typeface="Calibri" charset="0"/>
              </a:rPr>
              <a:t>Methodology: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We invited 5 participants (2 externals, 3 internals) to Best Buy office on May 12</a:t>
            </a:r>
            <a:r>
              <a:rPr lang="en-US" b="0" baseline="30000" dirty="0" smtClean="0">
                <a:latin typeface="Calibri" charset="0"/>
                <a:ea typeface="Calibri" charset="0"/>
                <a:cs typeface="Calibri" charset="0"/>
              </a:rPr>
              <a:t>th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, for 60 minute, 1-on-1, in-person sessions.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Method: semi-structured interview scenario based testing.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Stimulus: online prototype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Scenarios: buying a laptop, looking for help setting up a laptop</a:t>
            </a:r>
          </a:p>
          <a:p>
            <a:r>
              <a:rPr lang="en-US" sz="4400" b="0" dirty="0" smtClean="0">
                <a:latin typeface="Calibri" charset="0"/>
                <a:ea typeface="Calibri" charset="0"/>
                <a:cs typeface="Calibri" charset="0"/>
              </a:rPr>
              <a:t>Limitations: we only tested scenarios around laptop buying setting-up. For other scenarios or products results may have been different. Due to last minute cancellations from external participants, we interviewed 3 internal participants</a:t>
            </a:r>
          </a:p>
          <a:p>
            <a:pPr lvl="1"/>
            <a:endParaRPr lang="en-US" sz="4400" b="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When buying a laptop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users looked for price, features and specs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(some had trouble finding the specs), and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shipping/store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 information.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Users did not notice GS during their purchase flow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for the scenario tested (even though some of them were familiar with the GS program). One user noticed it in cart. 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Set-up help when buying a laptop did not provide enough value for them,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as most set up their computer by themselves. </a:t>
            </a:r>
          </a:p>
          <a:p>
            <a:pPr marL="228600" lvl="1">
              <a:spcBef>
                <a:spcPts val="1000"/>
              </a:spcBef>
            </a:pPr>
            <a:r>
              <a:rPr lang="en-US" sz="4800" b="1" dirty="0" smtClean="0">
                <a:latin typeface="Calibri" charset="0"/>
                <a:ea typeface="Calibri" charset="0"/>
                <a:cs typeface="Calibri" charset="0"/>
              </a:rPr>
              <a:t>Set up is a vague term</a:t>
            </a: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, different users understand it differently, but they typically think of the basic set-up, and do not think of all the services included in GS set-up. </a:t>
            </a:r>
          </a:p>
          <a:p>
            <a:pPr marL="228600" lvl="1">
              <a:spcBef>
                <a:spcPts val="1000"/>
              </a:spcBef>
            </a:pP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It is more likely for users to look for help </a:t>
            </a:r>
            <a:r>
              <a:rPr lang="en-US" sz="4800" b="1" dirty="0" smtClean="0">
                <a:latin typeface="Calibri" charset="0"/>
                <a:ea typeface="Calibri" charset="0"/>
                <a:cs typeface="Calibri" charset="0"/>
              </a:rPr>
              <a:t>when they have a problem</a:t>
            </a: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 with the computer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887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When buying a laptop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users looked for price, features and specs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(some had trouble finding the specs), and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shipping/store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0250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4400" dirty="0" smtClean="0">
                <a:latin typeface="Calibri" charset="0"/>
                <a:ea typeface="Calibri" charset="0"/>
                <a:cs typeface="Calibri" charset="0"/>
              </a:rPr>
              <a:t>What is actually included, when they can become members, is GSMH tied to specific products or purchases?</a:t>
            </a:r>
          </a:p>
          <a:p>
            <a:pPr lvl="1"/>
            <a:r>
              <a:rPr lang="en-US" sz="4400" dirty="0" smtClean="0">
                <a:latin typeface="Calibri" charset="0"/>
                <a:ea typeface="Calibri" charset="0"/>
                <a:cs typeface="Calibri" charset="0"/>
              </a:rPr>
              <a:t>Users did not know what services to expect for other devices they own, furniture installation.</a:t>
            </a:r>
          </a:p>
          <a:p>
            <a:pPr marL="0" indent="0">
              <a:buNone/>
            </a:pPr>
            <a:r>
              <a:rPr lang="en-US" b="0" i="1" dirty="0" smtClean="0">
                <a:latin typeface="Calibri" charset="0"/>
                <a:ea typeface="Calibri" charset="0"/>
                <a:cs typeface="Calibri" charset="0"/>
              </a:rPr>
              <a:t>“ Tell me it’s Included, regardless of purchase time or source”</a:t>
            </a:r>
            <a:endParaRPr lang="en-US" b="0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8299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394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Other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questoins</a:t>
            </a:r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Is there a way to simply test chat?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Test interest in savings as expression of time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Test interest in device auto-setup reaction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Test re-engagement </a:t>
            </a:r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Iteration 2: Re-use prototype and perform a quick follow up test </a:t>
            </a:r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39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Themes are mapped to examples and the user journey</a:t>
            </a:r>
          </a:p>
        </p:txBody>
      </p:sp>
    </p:spTree>
    <p:extLst>
      <p:ext uri="{BB962C8B-B14F-4D97-AF65-F5344CB8AC3E}">
        <p14:creationId xmlns:p14="http://schemas.microsoft.com/office/powerpoint/2010/main" val="382215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6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50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874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6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resentation Title">
    <p:bg>
      <p:bgPr>
        <a:gradFill flip="none" rotWithShape="1">
          <a:gsLst>
            <a:gs pos="0">
              <a:schemeClr val="accent1">
                <a:hueOff val="47394"/>
                <a:satOff val="-25753"/>
                <a:lumOff val="-7544"/>
              </a:schemeClr>
            </a:gs>
            <a:gs pos="100000">
              <a:schemeClr val="accent1">
                <a:hueOff val="273562"/>
                <a:satOff val="2937"/>
                <a:lumOff val="-22233"/>
              </a:schemeClr>
            </a:gs>
          </a:gsLst>
          <a:lin ang="27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 hasCustomPrompt="1"/>
          </p:nvPr>
        </p:nvSpPr>
        <p:spPr>
          <a:xfrm>
            <a:off x="1004833" y="4533900"/>
            <a:ext cx="20828000" cy="46482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7600" b="0" i="0" spc="-72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 Text</a:t>
            </a:r>
            <a:endParaRPr dirty="0"/>
          </a:p>
        </p:txBody>
      </p:sp>
      <p:sp>
        <p:nvSpPr>
          <p:cNvPr id="15" name="Shape 15"/>
          <p:cNvSpPr>
            <a:spLocks noGrp="1"/>
          </p:cNvSpPr>
          <p:nvPr>
            <p:ph type="body" sz="quarter" idx="1" hasCustomPrompt="1"/>
          </p:nvPr>
        </p:nvSpPr>
        <p:spPr>
          <a:xfrm>
            <a:off x="1004833" y="9102476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800" b="0" i="0" spc="-50" baseline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  <a:sym typeface="Calibri"/>
              </a:defRPr>
            </a:lvl1pPr>
            <a:lvl2pPr marL="0" indent="228600">
              <a:spcBef>
                <a:spcPts val="0"/>
              </a:spcBef>
              <a:buSzTx/>
              <a:buNone/>
              <a:defRPr sz="5000" spc="-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457200">
              <a:spcBef>
                <a:spcPts val="0"/>
              </a:spcBef>
              <a:buSzTx/>
              <a:buNone/>
              <a:defRPr sz="5000" spc="-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685800">
              <a:spcBef>
                <a:spcPts val="0"/>
              </a:spcBef>
              <a:buSzTx/>
              <a:buNone/>
              <a:defRPr sz="5000" spc="-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914400">
              <a:spcBef>
                <a:spcPts val="0"/>
              </a:spcBef>
              <a:buSzTx/>
              <a:buNone/>
              <a:defRPr sz="5000" spc="-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lang="en-US" dirty="0" smtClean="0"/>
              <a:t>Presentation Subtitle Text</a:t>
            </a:r>
            <a:endParaRPr dirty="0"/>
          </a:p>
        </p:txBody>
      </p:sp>
      <p:pic>
        <p:nvPicPr>
          <p:cNvPr id="1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64800" y="13182599"/>
            <a:ext cx="593058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4"/>
          <p:cNvSpPr>
            <a:spLocks noGrp="1"/>
          </p:cNvSpPr>
          <p:nvPr>
            <p:ph type="sldNum" sz="quarter" idx="2"/>
          </p:nvPr>
        </p:nvSpPr>
        <p:spPr>
          <a:xfrm>
            <a:off x="1004833" y="13182600"/>
            <a:ext cx="37177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Ey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Box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399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Sta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Gem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9039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b="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Ancho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398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Diamond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398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Chevr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Do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398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Lin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2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ondary 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04833" y="5240241"/>
            <a:ext cx="16073438" cy="2925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0" b="0" i="0" spc="-6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 smtClean="0"/>
              <a:t>Primary Section Title</a:t>
            </a:r>
            <a:endParaRPr lang="en-US" dirty="0"/>
          </a:p>
        </p:txBody>
      </p:sp>
      <p:sp>
        <p:nvSpPr>
          <p:cNvPr id="11" name="Shape 4"/>
          <p:cNvSpPr>
            <a:spLocks noGrp="1"/>
          </p:cNvSpPr>
          <p:nvPr>
            <p:ph type="sldNum" sz="quarter" idx="2"/>
          </p:nvPr>
        </p:nvSpPr>
        <p:spPr>
          <a:xfrm>
            <a:off x="1004833" y="13182600"/>
            <a:ext cx="37177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Wa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Squa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5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Assort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399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Bol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Triangl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399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Strok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9038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Con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1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ection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04833" y="5240241"/>
            <a:ext cx="16073438" cy="2925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0" b="0" i="0" spc="-600" baseline="0">
                <a:solidFill>
                  <a:schemeClr val="tx2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 smtClean="0"/>
              <a:t>Secondary Section Title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004833" y="4624252"/>
            <a:ext cx="16073438" cy="6159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spc="-120" baseline="0">
                <a:solidFill>
                  <a:srgbClr val="174F86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 smtClean="0"/>
              <a:t>PRIMARY SECTION TITLE</a:t>
            </a:r>
            <a:endParaRPr lang="en-US" dirty="0"/>
          </a:p>
        </p:txBody>
      </p:sp>
      <p:sp>
        <p:nvSpPr>
          <p:cNvPr id="5" name="Shape 4"/>
          <p:cNvSpPr>
            <a:spLocks noGrp="1"/>
          </p:cNvSpPr>
          <p:nvPr>
            <p:ph type="sldNum" sz="quarter" idx="2"/>
          </p:nvPr>
        </p:nvSpPr>
        <p:spPr>
          <a:xfrm>
            <a:off x="1004833" y="13182600"/>
            <a:ext cx="37177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4832" y="2063334"/>
            <a:ext cx="22011921" cy="17771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 i="0" spc="-240" baseline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r>
              <a:rPr lang="en-US" dirty="0" smtClean="0"/>
              <a:t>Topic Title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004833" y="3840480"/>
            <a:ext cx="22011920" cy="7537450"/>
          </a:xfrm>
          <a:prstGeom prst="rect">
            <a:avLst/>
          </a:prstGeom>
        </p:spPr>
        <p:txBody>
          <a:bodyPr/>
          <a:lstStyle>
            <a:lvl1pPr marL="685800" indent="-685800" algn="l" defTabSz="457200" fontAlgn="t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Arial" charset="0"/>
              <a:buChar char="•"/>
              <a:defRPr sz="4800" b="1" spc="-48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spcBef>
                <a:spcPts val="1800"/>
              </a:spcBef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spcBef>
                <a:spcPts val="1800"/>
              </a:spcBef>
              <a:defRPr/>
            </a:lvl3pPr>
            <a:lvl4pPr>
              <a:spcBef>
                <a:spcPts val="1800"/>
              </a:spcBef>
              <a:defRPr/>
            </a:lvl4pPr>
            <a:lvl5pPr>
              <a:spcBef>
                <a:spcPts val="1800"/>
              </a:spcBef>
              <a:defRPr/>
            </a:lvl5pPr>
          </a:lstStyle>
          <a:p>
            <a:pPr marL="685800" indent="-685800" algn="l" defTabSz="457200">
              <a:buSzPct val="100000"/>
              <a:buFont typeface="Arial" charset="0"/>
              <a:buChar char="•"/>
              <a:defRPr sz="4800" b="1" spc="-48">
                <a:solidFill>
                  <a:srgbClr val="41424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b="0" dirty="0" smtClean="0"/>
              <a:t>Bullet </a:t>
            </a:r>
            <a:r>
              <a:rPr lang="en-US" b="0" baseline="0" dirty="0" smtClean="0"/>
              <a:t>Level One</a:t>
            </a:r>
          </a:p>
          <a:p>
            <a:pPr marL="685800" indent="-685800" algn="l" defTabSz="457200">
              <a:buSzPct val="100000"/>
              <a:buFont typeface="Arial" charset="0"/>
              <a:buChar char="•"/>
              <a:defRPr sz="4800" b="1" spc="-48">
                <a:solidFill>
                  <a:srgbClr val="41424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b="0" baseline="0" dirty="0" smtClean="0"/>
              <a:t>Bullet Level Two</a:t>
            </a:r>
          </a:p>
          <a:p>
            <a:pPr marL="685800" indent="-685800" algn="l" defTabSz="457200">
              <a:buSzPct val="100000"/>
              <a:buFont typeface="Arial" charset="0"/>
              <a:buChar char="•"/>
              <a:defRPr sz="4800" b="1" spc="-48">
                <a:solidFill>
                  <a:srgbClr val="41424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b="0" dirty="0" smtClean="0"/>
              <a:t>Bullet Level Three</a:t>
            </a:r>
          </a:p>
          <a:p>
            <a:pPr marL="685800" lvl="0" indent="-685800" algn="l" defTabSz="457200">
              <a:buSzPct val="100000"/>
              <a:buFont typeface="Arial" charset="0"/>
              <a:buChar char="•"/>
              <a:defRPr sz="4800" b="1" spc="-48">
                <a:solidFill>
                  <a:srgbClr val="41424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b="0" dirty="0" smtClean="0"/>
              <a:t>Bullet Level Four</a:t>
            </a:r>
          </a:p>
          <a:p>
            <a:pPr marL="685800" lvl="0" indent="-685800" algn="l" defTabSz="457200">
              <a:buSzPct val="100000"/>
              <a:buFont typeface="Arial" charset="0"/>
              <a:buChar char="•"/>
              <a:defRPr sz="4800" b="1" spc="-48">
                <a:solidFill>
                  <a:srgbClr val="41424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b="0" dirty="0" smtClean="0"/>
              <a:t>Bullet Level Five</a:t>
            </a:r>
          </a:p>
          <a:p>
            <a:pPr marL="1270000" lvl="1" indent="-685800" algn="l" defTabSz="457200">
              <a:buSzPct val="100000"/>
              <a:buFont typeface="Arial" charset="0"/>
              <a:buChar char="•"/>
              <a:defRPr sz="4800" b="1" spc="-48">
                <a:solidFill>
                  <a:srgbClr val="41424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b="0" dirty="0" smtClean="0"/>
              <a:t>Indented Level</a:t>
            </a:r>
            <a:endParaRPr lang="en-US" b="0" dirty="0"/>
          </a:p>
        </p:txBody>
      </p:sp>
      <p:sp>
        <p:nvSpPr>
          <p:cNvPr id="13" name="Shape 4"/>
          <p:cNvSpPr>
            <a:spLocks noGrp="1"/>
          </p:cNvSpPr>
          <p:nvPr>
            <p:ph type="sldNum" sz="quarter" idx="2"/>
          </p:nvPr>
        </p:nvSpPr>
        <p:spPr>
          <a:xfrm>
            <a:off x="1004833" y="13182600"/>
            <a:ext cx="37177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04833" y="427860"/>
            <a:ext cx="3044653" cy="56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kern="0" spc="-120" baseline="0">
                <a:solidFill>
                  <a:srgbClr val="174F86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pPr lvl="0"/>
            <a:r>
              <a:rPr lang="en-US" dirty="0" smtClean="0"/>
              <a:t>PRIMARY TITLE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049486" y="427860"/>
            <a:ext cx="3500845" cy="56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kern="0" spc="-120" baseline="0">
                <a:solidFill>
                  <a:schemeClr val="bg2">
                    <a:lumMod val="75000"/>
                  </a:schemeClr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pPr lvl="0"/>
            <a:r>
              <a:rPr lang="en-US" dirty="0" smtClean="0"/>
              <a:t>SECONDARY TITLE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Copy Pri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04833" y="427860"/>
            <a:ext cx="3044653" cy="56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kern="0" spc="-120" baseline="0">
                <a:solidFill>
                  <a:srgbClr val="174F86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pPr lvl="0"/>
            <a:r>
              <a:rPr lang="en-US" dirty="0" smtClean="0"/>
              <a:t>PRIMARY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4833" y="2063334"/>
            <a:ext cx="22090298" cy="17771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 i="0" spc="-240" baseline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r>
              <a:rPr lang="en-US" dirty="0" smtClean="0"/>
              <a:t>Topic Title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049486" y="427860"/>
            <a:ext cx="3500845" cy="56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kern="0" spc="-120" baseline="0">
                <a:solidFill>
                  <a:schemeClr val="bg2">
                    <a:lumMod val="75000"/>
                  </a:schemeClr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pPr lvl="0"/>
            <a:r>
              <a:rPr lang="en-US" dirty="0" smtClean="0"/>
              <a:t>SECONDARY TITLE</a:t>
            </a:r>
            <a:endParaRPr lang="en-US" dirty="0"/>
          </a:p>
        </p:txBody>
      </p:sp>
      <p:sp>
        <p:nvSpPr>
          <p:cNvPr id="13" name="Shape 4"/>
          <p:cNvSpPr>
            <a:spLocks noGrp="1"/>
          </p:cNvSpPr>
          <p:nvPr>
            <p:ph type="sldNum" sz="quarter" idx="2"/>
          </p:nvPr>
        </p:nvSpPr>
        <p:spPr>
          <a:xfrm>
            <a:off x="1004833" y="13182600"/>
            <a:ext cx="37177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4888" y="3840163"/>
            <a:ext cx="22090243" cy="86776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,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efficitur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Nam </a:t>
            </a:r>
            <a:r>
              <a:rPr lang="en-US" dirty="0" err="1" smtClean="0"/>
              <a:t>feugiat</a:t>
            </a:r>
            <a:r>
              <a:rPr lang="en-US" dirty="0" smtClean="0"/>
              <a:t>, </a:t>
            </a:r>
            <a:r>
              <a:rPr lang="en-US" dirty="0" err="1" smtClean="0"/>
              <a:t>risus</a:t>
            </a:r>
            <a:r>
              <a:rPr lang="en-US" dirty="0" smtClean="0"/>
              <a:t> a semper </a:t>
            </a:r>
            <a:r>
              <a:rPr lang="en-US" dirty="0" err="1" smtClean="0"/>
              <a:t>ornare</a:t>
            </a:r>
            <a:r>
              <a:rPr lang="en-US" dirty="0" smtClean="0"/>
              <a:t>, </a:t>
            </a:r>
            <a:r>
              <a:rPr lang="en-US" dirty="0" err="1" smtClean="0"/>
              <a:t>purus</a:t>
            </a:r>
            <a:r>
              <a:rPr lang="en-US" dirty="0" smtClean="0"/>
              <a:t> ipsum </a:t>
            </a:r>
            <a:r>
              <a:rPr lang="en-US" dirty="0" err="1" smtClean="0"/>
              <a:t>venenatis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, ac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vitae </a:t>
            </a:r>
            <a:r>
              <a:rPr lang="en-US" dirty="0" err="1" smtClean="0"/>
              <a:t>augue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quam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Copy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04833" y="427860"/>
            <a:ext cx="3044653" cy="56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kern="0" spc="-120" baseline="0">
                <a:solidFill>
                  <a:srgbClr val="174F86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pPr lvl="0"/>
            <a:r>
              <a:rPr lang="en-US" dirty="0" smtClean="0"/>
              <a:t>PRIMARY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4833" y="2063334"/>
            <a:ext cx="22090298" cy="17771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 i="0" spc="-240" baseline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r>
              <a:rPr lang="en-US" dirty="0" smtClean="0"/>
              <a:t>Topic Title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049486" y="427860"/>
            <a:ext cx="3500845" cy="56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kern="0" spc="-120" baseline="0">
                <a:solidFill>
                  <a:schemeClr val="bg2">
                    <a:lumMod val="75000"/>
                  </a:schemeClr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pPr lvl="0"/>
            <a:r>
              <a:rPr lang="en-US" dirty="0" smtClean="0"/>
              <a:t>SECONDARY TITLE</a:t>
            </a:r>
            <a:endParaRPr lang="en-US" dirty="0"/>
          </a:p>
        </p:txBody>
      </p:sp>
      <p:sp>
        <p:nvSpPr>
          <p:cNvPr id="13" name="Shape 4"/>
          <p:cNvSpPr>
            <a:spLocks noGrp="1"/>
          </p:cNvSpPr>
          <p:nvPr>
            <p:ph type="sldNum" sz="quarter" idx="2"/>
          </p:nvPr>
        </p:nvSpPr>
        <p:spPr>
          <a:xfrm>
            <a:off x="1004833" y="13182600"/>
            <a:ext cx="37177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4888" y="3840163"/>
            <a:ext cx="22090243" cy="7367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,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efficitur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Nam </a:t>
            </a:r>
            <a:r>
              <a:rPr lang="en-US" dirty="0" err="1" smtClean="0"/>
              <a:t>feugiat</a:t>
            </a:r>
            <a:r>
              <a:rPr lang="en-US" dirty="0" smtClean="0"/>
              <a:t>, </a:t>
            </a:r>
            <a:r>
              <a:rPr lang="en-US" dirty="0" err="1" smtClean="0"/>
              <a:t>risus</a:t>
            </a:r>
            <a:r>
              <a:rPr lang="en-US" dirty="0" smtClean="0"/>
              <a:t> a semper </a:t>
            </a:r>
            <a:r>
              <a:rPr lang="en-US" dirty="0" err="1" smtClean="0"/>
              <a:t>ornare</a:t>
            </a:r>
            <a:r>
              <a:rPr lang="en-US" dirty="0" smtClean="0"/>
              <a:t>, </a:t>
            </a:r>
            <a:r>
              <a:rPr lang="en-US" dirty="0" err="1" smtClean="0"/>
              <a:t>purus</a:t>
            </a:r>
            <a:r>
              <a:rPr lang="en-US" dirty="0" smtClean="0"/>
              <a:t> ipsum </a:t>
            </a:r>
            <a:r>
              <a:rPr lang="en-US" dirty="0" err="1" smtClean="0"/>
              <a:t>venenatis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, ac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vitae </a:t>
            </a:r>
            <a:r>
              <a:rPr lang="en-US" dirty="0" err="1" smtClean="0"/>
              <a:t>augue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quam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 dirty="0"/>
          </a:p>
        </p:txBody>
      </p:sp>
      <p:sp>
        <p:nvSpPr>
          <p:cNvPr id="5" name="Shape 151"/>
          <p:cNvSpPr/>
          <p:nvPr userDrawn="1"/>
        </p:nvSpPr>
        <p:spPr>
          <a:xfrm flipV="1">
            <a:off x="3363079" y="5335185"/>
            <a:ext cx="1" cy="3045630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52"/>
          <p:cNvSpPr/>
          <p:nvPr userDrawn="1"/>
        </p:nvSpPr>
        <p:spPr>
          <a:xfrm>
            <a:off x="1985824" y="5222874"/>
            <a:ext cx="1230511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7" name="Shape 154"/>
          <p:cNvSpPr/>
          <p:nvPr userDrawn="1"/>
        </p:nvSpPr>
        <p:spPr>
          <a:xfrm flipV="1">
            <a:off x="10177085" y="5319136"/>
            <a:ext cx="1" cy="3045631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" name="Shape 155"/>
          <p:cNvSpPr/>
          <p:nvPr userDrawn="1"/>
        </p:nvSpPr>
        <p:spPr>
          <a:xfrm>
            <a:off x="8799829" y="5206826"/>
            <a:ext cx="1230512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0" name="Shape 157"/>
          <p:cNvSpPr/>
          <p:nvPr userDrawn="1"/>
        </p:nvSpPr>
        <p:spPr>
          <a:xfrm flipV="1">
            <a:off x="17273993" y="5303088"/>
            <a:ext cx="1" cy="3045630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1" name="Shape 158"/>
          <p:cNvSpPr/>
          <p:nvPr userDrawn="1"/>
        </p:nvSpPr>
        <p:spPr>
          <a:xfrm>
            <a:off x="15896738" y="5190777"/>
            <a:ext cx="1230512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358758" y="1593850"/>
            <a:ext cx="11666483" cy="12827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0" b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65669" y="5556092"/>
            <a:ext cx="4887415" cy="3429000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10519832" y="5556092"/>
            <a:ext cx="4887415" cy="3429000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17616741" y="5556092"/>
            <a:ext cx="4887415" cy="3429000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1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571822"/>
            <a:ext cx="21031200" cy="1486477"/>
          </a:xfrm>
          <a:prstGeom prst="rect">
            <a:avLst/>
          </a:prstGeom>
        </p:spPr>
        <p:txBody>
          <a:bodyPr/>
          <a:lstStyle>
            <a:lvl1pPr>
              <a:defRPr sz="8000" b="1" spc="-400" baseline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 smtClean="0"/>
              <a:t>STATEMENT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676400" y="4599803"/>
            <a:ext cx="21031200" cy="6454775"/>
          </a:xfrm>
          <a:prstGeom prst="rect">
            <a:avLst/>
          </a:prstGeom>
        </p:spPr>
        <p:txBody>
          <a:bodyPr/>
          <a:lstStyle>
            <a:lvl1pPr marL="0" indent="0" algn="ctr" hangingPunct="0">
              <a:lnSpc>
                <a:spcPts val="10400"/>
              </a:lnSpc>
              <a:spcBef>
                <a:spcPts val="3500"/>
              </a:spcBef>
              <a:buNone/>
              <a:defRPr sz="11000" spc="-210" baseline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3500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1270000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1905000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  <a:lvl5pPr marL="2540000" indent="0">
              <a:buNone/>
              <a:defRPr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1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Pyramid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13055600"/>
            <a:ext cx="24384000" cy="660401"/>
          </a:xfrm>
          <a:prstGeom prst="rect">
            <a:avLst/>
          </a:prstGeom>
          <a:gradFill>
            <a:gsLst>
              <a:gs pos="0">
                <a:schemeClr val="accent1">
                  <a:hueOff val="47394"/>
                  <a:satOff val="-25753"/>
                  <a:lumOff val="-7544"/>
                </a:schemeClr>
              </a:gs>
              <a:gs pos="100000">
                <a:schemeClr val="accent1">
                  <a:hueOff val="273562"/>
                  <a:satOff val="2937"/>
                  <a:lumOff val="-22233"/>
                </a:schemeClr>
              </a:gs>
            </a:gsLst>
            <a:lin ang="276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004833" y="13182600"/>
            <a:ext cx="37177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5" name="Shape 5"/>
          <p:cNvSpPr/>
          <p:nvPr/>
        </p:nvSpPr>
        <p:spPr>
          <a:xfrm>
            <a:off x="1455013" y="13176250"/>
            <a:ext cx="68481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BEST BUY CANADA </a:t>
            </a:r>
            <a:r>
              <a:rPr sz="1600" dirty="0"/>
              <a:t>•</a:t>
            </a:r>
            <a:r>
              <a:rPr dirty="0"/>
              <a:t> DIGITAL EXPERIENCE </a:t>
            </a:r>
            <a:r>
              <a:rPr sz="1600" dirty="0"/>
              <a:t>•</a:t>
            </a:r>
            <a:r>
              <a:rPr dirty="0"/>
              <a:t> </a:t>
            </a:r>
            <a:r>
              <a:rPr i="1" dirty="0"/>
              <a:t>Private &amp; Confidential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23164800" y="13182600"/>
            <a:ext cx="593058" cy="406400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83" r:id="rId3"/>
    <p:sldLayoutId id="2147483651" r:id="rId4"/>
    <p:sldLayoutId id="2147483685" r:id="rId5"/>
    <p:sldLayoutId id="2147483684" r:id="rId6"/>
    <p:sldLayoutId id="2147483686" r:id="rId7"/>
    <p:sldLayoutId id="2147483662" r:id="rId8"/>
    <p:sldLayoutId id="2147483663" r:id="rId9"/>
    <p:sldLayoutId id="2147483664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1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1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34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42.png"/><Relationship Id="rId10" Type="http://schemas.openxmlformats.org/officeDocument/2006/relationships/image" Target="../media/image1.png"/><Relationship Id="rId11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832" y="2794000"/>
            <a:ext cx="22286968" cy="6972300"/>
          </a:xfrm>
        </p:spPr>
        <p:txBody>
          <a:bodyPr/>
          <a:lstStyle/>
          <a:p>
            <a:r>
              <a:rPr lang="en-US" sz="16000" dirty="0" smtClean="0"/>
              <a:t>Geek Squad Home Membership Plan UX vision </a:t>
            </a:r>
            <a:br>
              <a:rPr lang="en-US" sz="16000" dirty="0" smtClean="0"/>
            </a:br>
            <a:r>
              <a:rPr lang="en-US" sz="16000" dirty="0" smtClean="0"/>
              <a:t>Design Sprint </a:t>
            </a:r>
            <a:endParaRPr lang="en-US" sz="1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Digital Experience &amp; Usability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1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10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6040" y="5435601"/>
            <a:ext cx="20323488" cy="2648048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PERSONALIZED VALUE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64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11</a:t>
            </a:fld>
            <a:endParaRPr lang="uk-UA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pic>
        <p:nvPicPr>
          <p:cNvPr id="5" name="Picture 4" descr="Report-2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8687" y="141106"/>
            <a:ext cx="6219661" cy="12763530"/>
          </a:xfrm>
          <a:prstGeom prst="rect">
            <a:avLst/>
          </a:prstGeom>
        </p:spPr>
      </p:pic>
      <p:pic>
        <p:nvPicPr>
          <p:cNvPr id="2" name="Picture 1" descr="Member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0626"/>
            <a:ext cx="2888247" cy="4671476"/>
          </a:xfrm>
          <a:prstGeom prst="rect">
            <a:avLst/>
          </a:prstGeom>
        </p:spPr>
      </p:pic>
      <p:pic>
        <p:nvPicPr>
          <p:cNvPr id="3" name="Picture 2" descr="TV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229" y="2805226"/>
            <a:ext cx="4247771" cy="42305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04834" y="7454542"/>
            <a:ext cx="55483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i="1" dirty="0" smtClean="0">
                <a:latin typeface="Calibri"/>
                <a:ea typeface="Calibri" charset="0"/>
                <a:cs typeface="Calibri"/>
              </a:rPr>
              <a:t>Member buys TV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61512" y="8900516"/>
            <a:ext cx="922808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i="1" dirty="0" smtClean="0">
                <a:latin typeface="Calibri"/>
                <a:ea typeface="Calibri" charset="0"/>
                <a:cs typeface="Calibri"/>
              </a:rPr>
              <a:t>Receives quarterly report with</a:t>
            </a:r>
          </a:p>
          <a:p>
            <a:pPr marL="685800" indent="-685800" algn="l">
              <a:buFont typeface="Arial"/>
              <a:buChar char="•"/>
            </a:pPr>
            <a:r>
              <a:rPr lang="en-US" i="1" dirty="0" smtClean="0">
                <a:latin typeface="Calibri"/>
                <a:ea typeface="Calibri" charset="0"/>
                <a:cs typeface="Calibri"/>
              </a:rPr>
              <a:t>Money saved</a:t>
            </a:r>
          </a:p>
          <a:p>
            <a:pPr marL="685800" indent="-685800" algn="l">
              <a:buFont typeface="Arial"/>
              <a:buChar char="•"/>
            </a:pPr>
            <a:r>
              <a:rPr lang="en-US" i="1" dirty="0" smtClean="0">
                <a:latin typeface="Calibri"/>
                <a:ea typeface="Calibri" charset="0"/>
                <a:cs typeface="Calibri"/>
              </a:rPr>
              <a:t>Hours of service received</a:t>
            </a:r>
          </a:p>
          <a:p>
            <a:pPr marL="685800" indent="-685800" algn="l">
              <a:buFont typeface="Arial"/>
              <a:buChar char="•"/>
            </a:pPr>
            <a:r>
              <a:rPr lang="en-US" i="1" dirty="0" smtClean="0">
                <a:latin typeface="Calibri"/>
                <a:ea typeface="Calibri" charset="0"/>
                <a:cs typeface="Calibri"/>
              </a:rPr>
              <a:t>Related perks and services</a:t>
            </a:r>
          </a:p>
        </p:txBody>
      </p:sp>
      <p:pic>
        <p:nvPicPr>
          <p:cNvPr id="8" name="Picture 7" descr="TV-install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456" y="2438432"/>
            <a:ext cx="5003512" cy="485029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161513" y="7492284"/>
            <a:ext cx="55483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i="1" dirty="0" smtClean="0">
                <a:latin typeface="Calibri"/>
                <a:ea typeface="Calibri" charset="0"/>
                <a:cs typeface="Calibri"/>
              </a:rPr>
              <a:t>Gets it installed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7242279" y="4126785"/>
            <a:ext cx="1561177" cy="1303855"/>
          </a:xfrm>
          <a:prstGeom prst="rightArrow">
            <a:avLst>
              <a:gd name="adj1" fmla="val 26959"/>
              <a:gd name="adj2" fmla="val 46568"/>
            </a:avLst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5243279" y="4778712"/>
            <a:ext cx="1561177" cy="1303855"/>
          </a:xfrm>
          <a:prstGeom prst="rightArrow">
            <a:avLst>
              <a:gd name="adj1" fmla="val 26959"/>
              <a:gd name="adj2" fmla="val 46568"/>
            </a:avLst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1" y="427860"/>
            <a:ext cx="9795744" cy="564256"/>
          </a:xfrm>
        </p:spPr>
        <p:txBody>
          <a:bodyPr/>
          <a:lstStyle/>
          <a:p>
            <a:r>
              <a:rPr lang="en-US" dirty="0" smtClean="0"/>
              <a:t>PERSONALIZED VALUE: MEMBER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14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12</a:t>
            </a:fld>
            <a:endParaRPr lang="uk-UA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pic>
        <p:nvPicPr>
          <p:cNvPr id="6" name="Picture 5" descr="Options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427860"/>
            <a:ext cx="6405153" cy="11812246"/>
          </a:xfrm>
          <a:prstGeom prst="rect">
            <a:avLst/>
          </a:prstGeom>
        </p:spPr>
      </p:pic>
      <p:pic>
        <p:nvPicPr>
          <p:cNvPr id="7" name="Picture 6" descr="Website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243" y="1752600"/>
            <a:ext cx="9013187" cy="86360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6007157" y="5511800"/>
            <a:ext cx="1092970" cy="1371600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1" y="427860"/>
            <a:ext cx="9795744" cy="564256"/>
          </a:xfrm>
        </p:spPr>
        <p:txBody>
          <a:bodyPr/>
          <a:lstStyle/>
          <a:p>
            <a:r>
              <a:rPr lang="en-US" dirty="0" smtClean="0"/>
              <a:t>PERSONALIZED VALUE: PERSONALIZED SERVICE OFFERS</a:t>
            </a:r>
            <a:endParaRPr lang="en-US" dirty="0"/>
          </a:p>
        </p:txBody>
      </p:sp>
      <p:pic>
        <p:nvPicPr>
          <p:cNvPr id="18" name="Picture 17" descr="Member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14" y="4984750"/>
            <a:ext cx="3666914" cy="5930900"/>
          </a:xfrm>
          <a:prstGeom prst="rect">
            <a:avLst/>
          </a:prstGeom>
        </p:spPr>
      </p:pic>
      <p:pic>
        <p:nvPicPr>
          <p:cNvPr id="19" name="Picture 18" descr="anyone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34" y="3759200"/>
            <a:ext cx="2092918" cy="3981450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6177357" y="5511800"/>
            <a:ext cx="1092970" cy="1371600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55634" y="10741256"/>
            <a:ext cx="15708366" cy="1498849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Personalize service offers based on purchase for anyone arriving to the site.</a:t>
            </a:r>
          </a:p>
        </p:txBody>
      </p:sp>
    </p:spTree>
    <p:extLst>
      <p:ext uri="{BB962C8B-B14F-4D97-AF65-F5344CB8AC3E}">
        <p14:creationId xmlns:p14="http://schemas.microsoft.com/office/powerpoint/2010/main" val="346431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</a:t>
            </a:fld>
            <a:endParaRPr lang="uk-U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330" y="0"/>
            <a:ext cx="10894592" cy="18153757"/>
          </a:xfrm>
          <a:prstGeom prst="rect">
            <a:avLst/>
          </a:prstGeom>
        </p:spPr>
      </p:pic>
      <p:sp>
        <p:nvSpPr>
          <p:cNvPr id="8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2012494"/>
            <a:ext cx="22011921" cy="3351986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Personalized value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5364480"/>
            <a:ext cx="11601439" cy="6717372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Communicate value of plan, savings and available perks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Early access to sales or reserved inventory</a:t>
            </a:r>
          </a:p>
          <a:p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Proactively calculate value paid membership would give to Best Buy customers – based on their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purchases</a:t>
            </a:r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1" y="427860"/>
            <a:ext cx="9795744" cy="564256"/>
          </a:xfrm>
        </p:spPr>
        <p:txBody>
          <a:bodyPr/>
          <a:lstStyle/>
          <a:p>
            <a:r>
              <a:rPr lang="en-US" dirty="0" smtClean="0"/>
              <a:t>PERSONALIZED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0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14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6040" y="5435601"/>
            <a:ext cx="20323488" cy="2648048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EASY ACCESS IS GREAT PROMOTION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40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15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193010" y="427860"/>
            <a:ext cx="13483887" cy="564256"/>
          </a:xfrm>
        </p:spPr>
        <p:txBody>
          <a:bodyPr/>
          <a:lstStyle/>
          <a:p>
            <a:r>
              <a:rPr lang="en-US" dirty="0" smtClean="0"/>
              <a:t>EASY ACCESS IS GREAT PROMOTION: BUILT-IN SETUP</a:t>
            </a:r>
            <a:endParaRPr lang="en-US" dirty="0"/>
          </a:p>
        </p:txBody>
      </p:sp>
      <p:pic>
        <p:nvPicPr>
          <p:cNvPr id="7" name="Picture 6" descr="PDP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2" y="1427317"/>
            <a:ext cx="6545112" cy="11639888"/>
          </a:xfrm>
          <a:prstGeom prst="rect">
            <a:avLst/>
          </a:prstGeom>
        </p:spPr>
      </p:pic>
      <p:pic>
        <p:nvPicPr>
          <p:cNvPr id="9" name="Picture 8" descr="Configurator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456" y="1793085"/>
            <a:ext cx="6080944" cy="64510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9147279" y="3968774"/>
            <a:ext cx="1561177" cy="1303855"/>
          </a:xfrm>
          <a:prstGeom prst="rightArrow">
            <a:avLst>
              <a:gd name="adj1" fmla="val 26959"/>
              <a:gd name="adj2" fmla="val 46568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4651" y="1427317"/>
            <a:ext cx="3068359" cy="4160684"/>
            <a:chOff x="198333" y="4158531"/>
            <a:chExt cx="3582951" cy="4858469"/>
          </a:xfrm>
        </p:grpSpPr>
        <p:pic>
          <p:nvPicPr>
            <p:cNvPr id="11" name="Picture 10" descr="Member.psd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219" y="4590048"/>
              <a:ext cx="2737065" cy="4426952"/>
            </a:xfrm>
            <a:prstGeom prst="rect">
              <a:avLst/>
            </a:prstGeom>
          </p:spPr>
        </p:pic>
        <p:pic>
          <p:nvPicPr>
            <p:cNvPr id="13" name="Picture 12" descr="anyone.psd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33" y="4158531"/>
              <a:ext cx="1562200" cy="2971839"/>
            </a:xfrm>
            <a:prstGeom prst="rect">
              <a:avLst/>
            </a:prstGeom>
          </p:spPr>
        </p:pic>
      </p:grpSp>
      <p:pic>
        <p:nvPicPr>
          <p:cNvPr id="16" name="Picture 15" descr="Member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785" y="6950721"/>
            <a:ext cx="2488241" cy="4024502"/>
          </a:xfrm>
          <a:prstGeom prst="rect">
            <a:avLst/>
          </a:prstGeom>
        </p:spPr>
      </p:pic>
      <p:pic>
        <p:nvPicPr>
          <p:cNvPr id="17" name="Picture 16" descr="anyone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247" y="446022"/>
            <a:ext cx="1420182" cy="2701672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8900000">
            <a:off x="17021753" y="3276194"/>
            <a:ext cx="1561177" cy="1303855"/>
          </a:xfrm>
          <a:prstGeom prst="rightArrow">
            <a:avLst>
              <a:gd name="adj1" fmla="val 26959"/>
              <a:gd name="adj2" fmla="val 46568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Right Arrow 18"/>
          <p:cNvSpPr/>
          <p:nvPr/>
        </p:nvSpPr>
        <p:spPr>
          <a:xfrm rot="1800000">
            <a:off x="17021754" y="7253674"/>
            <a:ext cx="1561177" cy="1303855"/>
          </a:xfrm>
          <a:prstGeom prst="rightArrow">
            <a:avLst>
              <a:gd name="adj1" fmla="val 26959"/>
              <a:gd name="adj2" fmla="val 46568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8815284" y="3183026"/>
            <a:ext cx="5111516" cy="2887573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I should get this</a:t>
            </a:r>
            <a:r>
              <a:rPr lang="is-IS" b="0" i="1" dirty="0" smtClean="0">
                <a:ea typeface="Calibri" charset="0"/>
              </a:rPr>
              <a:t>… how can I become a member?</a:t>
            </a:r>
            <a:endParaRPr lang="en-US" b="0" i="1" dirty="0" smtClean="0">
              <a:ea typeface="Calibri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8779247" y="10774518"/>
            <a:ext cx="5063486" cy="1357803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Oh cool, it’s free 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1144485" y="8808830"/>
            <a:ext cx="5517915" cy="3822457"/>
          </a:xfrm>
        </p:spPr>
        <p:txBody>
          <a:bodyPr/>
          <a:lstStyle/>
          <a:p>
            <a:pPr marL="0" indent="0">
              <a:buNone/>
            </a:pPr>
            <a:r>
              <a:rPr lang="en-CA" b="0" dirty="0" smtClean="0">
                <a:ea typeface="Calibri" charset="0"/>
              </a:rPr>
              <a:t>Anyone shopping can configure and customize their purchase. Free callout to members.</a:t>
            </a:r>
            <a:endParaRPr lang="en-US" b="0" dirty="0" smtClean="0">
              <a:ea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1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16</a:t>
            </a:fld>
            <a:endParaRPr lang="uk-UA" dirty="0"/>
          </a:p>
        </p:txBody>
      </p:sp>
      <p:pic>
        <p:nvPicPr>
          <p:cNvPr id="8" name="Picture 7" descr="Blog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45" y="1899837"/>
            <a:ext cx="5905500" cy="10845800"/>
          </a:xfrm>
          <a:prstGeom prst="rect">
            <a:avLst/>
          </a:prstGeom>
        </p:spPr>
      </p:pic>
      <p:sp>
        <p:nvSpPr>
          <p:cNvPr id="1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0" y="427860"/>
            <a:ext cx="10651653" cy="564256"/>
          </a:xfrm>
        </p:spPr>
        <p:txBody>
          <a:bodyPr/>
          <a:lstStyle/>
          <a:p>
            <a:r>
              <a:rPr lang="en-US" dirty="0" smtClean="0"/>
              <a:t>EASY ACCESS IS GREAT PROMOTION: CONTENT TO MEMBERSHIP</a:t>
            </a:r>
            <a:endParaRPr lang="en-US" dirty="0"/>
          </a:p>
        </p:txBody>
      </p:sp>
      <p:pic>
        <p:nvPicPr>
          <p:cNvPr id="2" name="Picture 1" descr="broken laptop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77" y="2296675"/>
            <a:ext cx="3838538" cy="3037325"/>
          </a:xfrm>
          <a:prstGeom prst="rect">
            <a:avLst/>
          </a:prstGeom>
        </p:spPr>
      </p:pic>
      <p:pic>
        <p:nvPicPr>
          <p:cNvPr id="3" name="Picture 2" descr="google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90" y="7886700"/>
            <a:ext cx="5323085" cy="2870200"/>
          </a:xfrm>
          <a:prstGeom prst="rect">
            <a:avLst/>
          </a:prstGeom>
        </p:spPr>
      </p:pic>
      <p:pic>
        <p:nvPicPr>
          <p:cNvPr id="5" name="Picture 4" descr="confused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276" y="4622800"/>
            <a:ext cx="2183301" cy="39624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5400000">
            <a:off x="1272486" y="5536815"/>
            <a:ext cx="1092970" cy="1371600"/>
          </a:xfrm>
          <a:prstGeom prst="rightArrow">
            <a:avLst/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5542175" y="8585200"/>
            <a:ext cx="1092970" cy="1371600"/>
          </a:xfrm>
          <a:prstGeom prst="rightArrow">
            <a:avLst/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12647973" y="6256157"/>
            <a:ext cx="1092970" cy="1371600"/>
          </a:xfrm>
          <a:prstGeom prst="rightArrow">
            <a:avLst/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6502777" y="6256157"/>
            <a:ext cx="1092970" cy="1371600"/>
          </a:xfrm>
          <a:prstGeom prst="rightArrow">
            <a:avLst/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Picture 5" descr="Chat-start.ps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898" y="4787900"/>
            <a:ext cx="5562652" cy="31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17</a:t>
            </a:fld>
            <a:endParaRPr lang="uk-UA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0" y="427860"/>
            <a:ext cx="10651653" cy="564256"/>
          </a:xfrm>
        </p:spPr>
        <p:txBody>
          <a:bodyPr/>
          <a:lstStyle/>
          <a:p>
            <a:r>
              <a:rPr lang="en-US" dirty="0" smtClean="0"/>
              <a:t>EASY ACCESS IS GREAT PROMOTION: CONTENT TO MEMBERSHIP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6763065" y="3797301"/>
            <a:ext cx="1092970" cy="1371600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1" name="Picture 10" descr="Member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337" y="2026837"/>
            <a:ext cx="2879663" cy="4657593"/>
          </a:xfrm>
          <a:prstGeom prst="rect">
            <a:avLst/>
          </a:prstGeom>
        </p:spPr>
      </p:pic>
      <p:pic>
        <p:nvPicPr>
          <p:cNvPr id="14" name="Picture 13" descr="anyone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28" y="7904563"/>
            <a:ext cx="2169866" cy="4127827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800000">
            <a:off x="6728822" y="8172450"/>
            <a:ext cx="1092970" cy="1371600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6" name="Picture 15" descr="Chat-start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2" y="2632670"/>
            <a:ext cx="5562652" cy="3116663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1667606" y="3179918"/>
            <a:ext cx="4080394" cy="2458882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Great, thanks for your help, that was easy.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1667606" y="9174318"/>
            <a:ext cx="5401194" cy="2382682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I can pay one time for help OR I can become a member</a:t>
            </a:r>
          </a:p>
        </p:txBody>
      </p:sp>
      <p:sp>
        <p:nvSpPr>
          <p:cNvPr id="21" name="Right Arrow 20"/>
          <p:cNvSpPr/>
          <p:nvPr/>
        </p:nvSpPr>
        <p:spPr>
          <a:xfrm rot="1800000">
            <a:off x="16565606" y="4372365"/>
            <a:ext cx="1092970" cy="1371600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Right Arrow 21"/>
          <p:cNvSpPr/>
          <p:nvPr/>
        </p:nvSpPr>
        <p:spPr>
          <a:xfrm rot="19360236">
            <a:off x="17035018" y="8623709"/>
            <a:ext cx="1092970" cy="1371600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extatic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282" y="4787900"/>
            <a:ext cx="4113718" cy="4070350"/>
          </a:xfrm>
          <a:prstGeom prst="rect">
            <a:avLst/>
          </a:prstGeom>
        </p:spPr>
      </p:pic>
      <p:sp>
        <p:nvSpPr>
          <p:cNvPr id="2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4" y="6399368"/>
            <a:ext cx="4080394" cy="2458882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GS: I have to connect to your machine.</a:t>
            </a:r>
          </a:p>
        </p:txBody>
      </p:sp>
    </p:spTree>
    <p:extLst>
      <p:ext uri="{BB962C8B-B14F-4D97-AF65-F5344CB8AC3E}">
        <p14:creationId xmlns:p14="http://schemas.microsoft.com/office/powerpoint/2010/main" val="258713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18</a:t>
            </a:fld>
            <a:endParaRPr lang="uk-UA" dirty="0"/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2012494"/>
            <a:ext cx="22011921" cy="3351986"/>
          </a:xfrm>
        </p:spPr>
        <p:txBody>
          <a:bodyPr/>
          <a:lstStyle/>
          <a:p>
            <a:r>
              <a:rPr lang="en-US" dirty="0" smtClean="0"/>
              <a:t>Easy access is great promotion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4" y="5364480"/>
            <a:ext cx="10337178" cy="6717372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If benefits of paid membership are integrated into the funnel, then they are visible to all customers, who can perceive the value as a whole.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Troubleshooting and seeking help is a service moment of truth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Provide free help content for all. Allow to ask questions, and sell service as needed.</a:t>
            </a:r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617" y="8366123"/>
            <a:ext cx="8695534" cy="458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935" y="-18492"/>
            <a:ext cx="5167065" cy="916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19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6040" y="5435601"/>
            <a:ext cx="20323488" cy="2648048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SIMPLE TO REACH AGENTS ON </a:t>
            </a:r>
            <a:b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ALL PLATFORMS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9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</a:t>
            </a:fld>
            <a:endParaRPr lang="uk-UA" dirty="0"/>
          </a:p>
        </p:txBody>
      </p:sp>
      <p:sp>
        <p:nvSpPr>
          <p:cNvPr id="4" name="Shape 151"/>
          <p:cNvSpPr/>
          <p:nvPr/>
        </p:nvSpPr>
        <p:spPr>
          <a:xfrm flipV="1">
            <a:off x="2209151" y="5335185"/>
            <a:ext cx="1" cy="3045630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5" name="Shape 152"/>
          <p:cNvSpPr/>
          <p:nvPr/>
        </p:nvSpPr>
        <p:spPr>
          <a:xfrm>
            <a:off x="831896" y="5222874"/>
            <a:ext cx="1230511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6" name="Shape 154"/>
          <p:cNvSpPr/>
          <p:nvPr/>
        </p:nvSpPr>
        <p:spPr>
          <a:xfrm flipV="1">
            <a:off x="7289721" y="5319136"/>
            <a:ext cx="1" cy="3045631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" name="Shape 155"/>
          <p:cNvSpPr/>
          <p:nvPr/>
        </p:nvSpPr>
        <p:spPr>
          <a:xfrm>
            <a:off x="6019245" y="5206826"/>
            <a:ext cx="1016952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 smtClean="0"/>
              <a:t>2</a:t>
            </a:r>
            <a:endParaRPr dirty="0"/>
          </a:p>
        </p:txBody>
      </p:sp>
      <p:sp>
        <p:nvSpPr>
          <p:cNvPr id="8" name="Shape 157"/>
          <p:cNvSpPr/>
          <p:nvPr/>
        </p:nvSpPr>
        <p:spPr>
          <a:xfrm flipV="1">
            <a:off x="13238467" y="5303088"/>
            <a:ext cx="1" cy="3045630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9" name="Shape 158"/>
          <p:cNvSpPr/>
          <p:nvPr/>
        </p:nvSpPr>
        <p:spPr>
          <a:xfrm>
            <a:off x="11861212" y="5190777"/>
            <a:ext cx="1230512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2611741" y="5556092"/>
            <a:ext cx="3543313" cy="3429000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Design Sprint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Goals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7697994" y="5556092"/>
            <a:ext cx="3671802" cy="3429000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UX Themes for GSHM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13581216" y="5556092"/>
            <a:ext cx="4417293" cy="3429000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Sprint User Testing Results</a:t>
            </a:r>
          </a:p>
        </p:txBody>
      </p:sp>
      <p:sp>
        <p:nvSpPr>
          <p:cNvPr id="14" name="Shape 157"/>
          <p:cNvSpPr/>
          <p:nvPr/>
        </p:nvSpPr>
        <p:spPr>
          <a:xfrm flipV="1">
            <a:off x="19857860" y="5303088"/>
            <a:ext cx="1" cy="3045630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5" name="Shape 158"/>
          <p:cNvSpPr/>
          <p:nvPr/>
        </p:nvSpPr>
        <p:spPr>
          <a:xfrm>
            <a:off x="18481109" y="5141020"/>
            <a:ext cx="1229504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20200609" y="5556092"/>
            <a:ext cx="3851356" cy="3429000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6083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20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SERVICE UX THEMES</a:t>
            </a:r>
            <a:endParaRPr 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44006" y="427860"/>
            <a:ext cx="10651653" cy="564256"/>
          </a:xfrm>
        </p:spPr>
        <p:txBody>
          <a:bodyPr/>
          <a:lstStyle/>
          <a:p>
            <a:r>
              <a:rPr lang="en-US" dirty="0" smtClean="0"/>
              <a:t>SIMPLE TO REACH AGENTS</a:t>
            </a:r>
            <a:endParaRPr lang="en-US" dirty="0"/>
          </a:p>
        </p:txBody>
      </p:sp>
      <p:pic>
        <p:nvPicPr>
          <p:cNvPr id="61" name="Picture 60" descr="Screen Shot 2017-05-23 at 4.39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33" y="1534605"/>
            <a:ext cx="14168374" cy="10341991"/>
          </a:xfrm>
          <a:prstGeom prst="rect">
            <a:avLst/>
          </a:prstGeom>
        </p:spPr>
      </p:pic>
      <p:sp>
        <p:nvSpPr>
          <p:cNvPr id="62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5536907" y="1534605"/>
            <a:ext cx="7602493" cy="2609697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Helps establish a conversational style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32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21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SERVICE UX THEMES</a:t>
            </a:r>
            <a:endParaRPr lang="en-US" dirty="0"/>
          </a:p>
        </p:txBody>
      </p:sp>
      <p:pic>
        <p:nvPicPr>
          <p:cNvPr id="17" name="Picture 16" descr="store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729459"/>
            <a:ext cx="3567094" cy="2403053"/>
          </a:xfrm>
          <a:prstGeom prst="rect">
            <a:avLst/>
          </a:prstGeom>
        </p:spPr>
      </p:pic>
      <p:pic>
        <p:nvPicPr>
          <p:cNvPr id="18" name="Picture 17" descr="home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6579286"/>
            <a:ext cx="2387600" cy="2598992"/>
          </a:xfrm>
          <a:prstGeom prst="rect">
            <a:avLst/>
          </a:prstGeom>
        </p:spPr>
      </p:pic>
      <p:pic>
        <p:nvPicPr>
          <p:cNvPr id="20" name="Picture 19" descr="anyone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65" y="2796581"/>
            <a:ext cx="1706337" cy="3246037"/>
          </a:xfrm>
          <a:prstGeom prst="rect">
            <a:avLst/>
          </a:prstGeom>
        </p:spPr>
      </p:pic>
      <p:pic>
        <p:nvPicPr>
          <p:cNvPr id="22" name="Picture 21" descr="comp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833" y="8270377"/>
            <a:ext cx="4914567" cy="419269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5105400" y="4419600"/>
            <a:ext cx="186690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/>
          <p:nvPr/>
        </p:nvCxnSpPr>
        <p:spPr>
          <a:xfrm>
            <a:off x="9271000" y="7878782"/>
            <a:ext cx="56134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3" name="Picture 32" descr="phone-chat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0" y="2062158"/>
            <a:ext cx="3238500" cy="1991573"/>
          </a:xfrm>
          <a:prstGeom prst="rect">
            <a:avLst/>
          </a:prstGeom>
        </p:spPr>
      </p:pic>
      <p:pic>
        <p:nvPicPr>
          <p:cNvPr id="34" name="Picture 33" descr="phone-chat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0" y="5308195"/>
            <a:ext cx="3238500" cy="1991573"/>
          </a:xfrm>
          <a:prstGeom prst="rect">
            <a:avLst/>
          </a:prstGeom>
        </p:spPr>
      </p:pic>
      <p:pic>
        <p:nvPicPr>
          <p:cNvPr id="43" name="Picture 42" descr="blueshirt.ps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650" y="992116"/>
            <a:ext cx="1779642" cy="2796581"/>
          </a:xfrm>
          <a:prstGeom prst="rect">
            <a:avLst/>
          </a:prstGeom>
        </p:spPr>
      </p:pic>
      <p:pic>
        <p:nvPicPr>
          <p:cNvPr id="44" name="Picture 43" descr="anyone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165" y="948834"/>
            <a:ext cx="1706337" cy="3246037"/>
          </a:xfrm>
          <a:prstGeom prst="rect">
            <a:avLst/>
          </a:prstGeom>
        </p:spPr>
      </p:pic>
      <p:sp>
        <p:nvSpPr>
          <p:cNvPr id="4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1077292" y="1436333"/>
            <a:ext cx="2976508" cy="1916467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Hi, can I help you?</a:t>
            </a:r>
          </a:p>
        </p:txBody>
      </p:sp>
      <p:pic>
        <p:nvPicPr>
          <p:cNvPr id="47" name="Picture 46" descr="Chat-start.ps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457" y="4762119"/>
            <a:ext cx="5008943" cy="2806429"/>
          </a:xfrm>
          <a:prstGeom prst="rect">
            <a:avLst/>
          </a:prstGeom>
        </p:spPr>
      </p:pic>
      <p:sp>
        <p:nvSpPr>
          <p:cNvPr id="48" name="Right Arrow 47"/>
          <p:cNvSpPr/>
          <p:nvPr/>
        </p:nvSpPr>
        <p:spPr>
          <a:xfrm>
            <a:off x="3359465" y="3746501"/>
            <a:ext cx="1092970" cy="1371600"/>
          </a:xfrm>
          <a:prstGeom prst="rightArrow">
            <a:avLst/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9271000" y="2417097"/>
            <a:ext cx="1092970" cy="1371600"/>
          </a:xfrm>
          <a:prstGeom prst="rightArrow">
            <a:avLst/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14884400" y="2374901"/>
            <a:ext cx="1092970" cy="1371600"/>
          </a:xfrm>
          <a:prstGeom prst="rightArrow">
            <a:avLst/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7663335" y="7192982"/>
            <a:ext cx="1092970" cy="1371600"/>
          </a:xfrm>
          <a:prstGeom prst="rightArrow">
            <a:avLst/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15430885" y="7192982"/>
            <a:ext cx="1092970" cy="1371600"/>
          </a:xfrm>
          <a:prstGeom prst="rightArrow">
            <a:avLst/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3" name="Picture 52" descr="bot.psd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457" y="8564582"/>
            <a:ext cx="1560516" cy="3041795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16992165" y="7878782"/>
            <a:ext cx="56134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9144538" y="8564582"/>
            <a:ext cx="4909262" cy="3284794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Hello, I’m </a:t>
            </a:r>
            <a:r>
              <a:rPr lang="en-US" b="0" i="1" dirty="0" err="1" smtClean="0">
                <a:ea typeface="Calibri" charset="0"/>
              </a:rPr>
              <a:t>bookapointment</a:t>
            </a:r>
            <a:r>
              <a:rPr lang="en-US" b="0" i="1" dirty="0" smtClean="0">
                <a:ea typeface="Calibri" charset="0"/>
              </a:rPr>
              <a:t> bot. Would you like to wait for a human?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79507" y="9657080"/>
            <a:ext cx="8313693" cy="2609697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Contacting an associate should be as similar an experience as possible, and leverage each channel.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44006" y="427860"/>
            <a:ext cx="10651653" cy="564256"/>
          </a:xfrm>
        </p:spPr>
        <p:txBody>
          <a:bodyPr/>
          <a:lstStyle/>
          <a:p>
            <a:r>
              <a:rPr lang="en-US" dirty="0"/>
              <a:t>SIMPLE TO REACH AGENTS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75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3463418"/>
            <a:ext cx="22011921" cy="1777146"/>
          </a:xfrm>
        </p:spPr>
        <p:txBody>
          <a:bodyPr/>
          <a:lstStyle/>
          <a:p>
            <a:r>
              <a:rPr lang="en-US" dirty="0" smtClean="0"/>
              <a:t>SIMPLE TO REACH AGENTS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5364480"/>
            <a:ext cx="13426985" cy="6014720"/>
          </a:xfrm>
        </p:spPr>
        <p:txBody>
          <a:bodyPr/>
          <a:lstStyle/>
          <a:p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Geek Squad services have some of the company’s highest NPS scores (85 as of May 2017)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Use local associates for last communications before service to potentially build the relationship.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Dealing with a person is the asset for some customers, especially for support</a:t>
            </a:r>
          </a:p>
          <a:p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22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SERVICE UX THEMES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0" y="5367295"/>
            <a:ext cx="9398000" cy="7713706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44006" y="427860"/>
            <a:ext cx="10651653" cy="564256"/>
          </a:xfrm>
        </p:spPr>
        <p:txBody>
          <a:bodyPr/>
          <a:lstStyle/>
          <a:p>
            <a:r>
              <a:rPr lang="en-US" dirty="0"/>
              <a:t>SIMPLE TO REACH AGENTS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71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23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6040" y="5435601"/>
            <a:ext cx="20323488" cy="2648048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PROVIDE A PLAN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03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24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SERVICE UX THEMES</a:t>
            </a:r>
            <a:endParaRPr lang="en-US" dirty="0"/>
          </a:p>
        </p:txBody>
      </p:sp>
      <p:pic>
        <p:nvPicPr>
          <p:cNvPr id="12" name="Picture 11" descr="Steps of install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220" y="1095354"/>
            <a:ext cx="7242865" cy="1182254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76607" y="4941330"/>
            <a:ext cx="2941361" cy="4160684"/>
            <a:chOff x="198333" y="4158531"/>
            <a:chExt cx="3434653" cy="4858469"/>
          </a:xfrm>
        </p:grpSpPr>
        <p:pic>
          <p:nvPicPr>
            <p:cNvPr id="11" name="Picture 10" descr="Member.psd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920" y="4590047"/>
              <a:ext cx="2737066" cy="4426953"/>
            </a:xfrm>
            <a:prstGeom prst="rect">
              <a:avLst/>
            </a:prstGeom>
          </p:spPr>
        </p:pic>
        <p:pic>
          <p:nvPicPr>
            <p:cNvPr id="13" name="Picture 12" descr="anyone.psd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33" y="4158531"/>
              <a:ext cx="1562200" cy="2971839"/>
            </a:xfrm>
            <a:prstGeom prst="rect">
              <a:avLst/>
            </a:prstGeom>
          </p:spPr>
        </p:pic>
      </p:grpSp>
      <p:pic>
        <p:nvPicPr>
          <p:cNvPr id="16" name="Picture 15" descr="TV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09" y="1095354"/>
            <a:ext cx="3861610" cy="3845976"/>
          </a:xfrm>
          <a:prstGeom prst="rect">
            <a:avLst/>
          </a:prstGeom>
        </p:spPr>
      </p:pic>
      <p:pic>
        <p:nvPicPr>
          <p:cNvPr id="18" name="Picture 17" descr="TV-install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456" y="2033516"/>
            <a:ext cx="5003512" cy="485029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088660" y="5276372"/>
            <a:ext cx="1092970" cy="1371600"/>
          </a:xfrm>
          <a:prstGeom prst="rightArrow">
            <a:avLst/>
          </a:prstGeom>
          <a:blipFill rotWithShape="1">
            <a:blip r:embed="rId8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7023745" y="5276372"/>
            <a:ext cx="1092970" cy="1371600"/>
          </a:xfrm>
          <a:prstGeom prst="rightArrow">
            <a:avLst/>
          </a:prstGeom>
          <a:blipFill rotWithShape="1">
            <a:blip r:embed="rId8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57629" y="9102014"/>
            <a:ext cx="6076571" cy="3130927"/>
          </a:xfrm>
        </p:spPr>
        <p:txBody>
          <a:bodyPr/>
          <a:lstStyle/>
          <a:p>
            <a:pPr marL="0" indent="0">
              <a:buNone/>
            </a:pPr>
            <a:r>
              <a:rPr lang="en-CA" b="0" dirty="0" smtClean="0">
                <a:ea typeface="Calibri" charset="0"/>
              </a:rPr>
              <a:t>Anyone buying a TV and service gets a detailed plan of what the service will entail.</a:t>
            </a:r>
            <a:endParaRPr lang="en-US" b="0" dirty="0" smtClean="0">
              <a:ea typeface="Calibri" charset="0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8455457" y="9102015"/>
            <a:ext cx="5268144" cy="2785186"/>
          </a:xfrm>
        </p:spPr>
        <p:txBody>
          <a:bodyPr/>
          <a:lstStyle/>
          <a:p>
            <a:pPr marL="0" indent="0">
              <a:buNone/>
            </a:pPr>
            <a:r>
              <a:rPr lang="en-CA" b="0" dirty="0" smtClean="0">
                <a:ea typeface="Calibri" charset="0"/>
              </a:rPr>
              <a:t>This creates a sense of organization and sets expectations</a:t>
            </a:r>
            <a:endParaRPr lang="en-US" b="0" dirty="0" smtClean="0">
              <a:ea typeface="Calibri" charset="0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44006" y="427860"/>
            <a:ext cx="10651653" cy="564256"/>
          </a:xfrm>
        </p:spPr>
        <p:txBody>
          <a:bodyPr/>
          <a:lstStyle/>
          <a:p>
            <a:r>
              <a:rPr lang="en-US" dirty="0" smtClean="0"/>
              <a:t>PROVIDE A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3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25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SERVICE UX THEMES</a:t>
            </a:r>
            <a:endParaRPr lang="en-US" dirty="0"/>
          </a:p>
        </p:txBody>
      </p:sp>
      <p:pic>
        <p:nvPicPr>
          <p:cNvPr id="8" name="Picture 7" descr="Pla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752" y="992116"/>
            <a:ext cx="7801248" cy="11650835"/>
          </a:xfrm>
          <a:prstGeom prst="rect">
            <a:avLst/>
          </a:prstGeom>
        </p:spPr>
      </p:pic>
      <p:pic>
        <p:nvPicPr>
          <p:cNvPr id="18" name="Picture 17" descr="TV-install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33" y="2033516"/>
            <a:ext cx="5003512" cy="4850295"/>
          </a:xfrm>
          <a:prstGeom prst="rect">
            <a:avLst/>
          </a:prstGeom>
        </p:spPr>
      </p:pic>
      <p:pic>
        <p:nvPicPr>
          <p:cNvPr id="19" name="Picture 18" descr="New mail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2590073"/>
            <a:ext cx="3134136" cy="3051192"/>
          </a:xfrm>
          <a:prstGeom prst="rect">
            <a:avLst/>
          </a:prstGeom>
        </p:spPr>
      </p:pic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714970" y="7742030"/>
            <a:ext cx="13245630" cy="4551569"/>
          </a:xfrm>
        </p:spPr>
        <p:txBody>
          <a:bodyPr/>
          <a:lstStyle/>
          <a:p>
            <a:pPr marL="0" indent="0">
              <a:buNone/>
            </a:pPr>
            <a:r>
              <a:rPr lang="en-CA" b="0" dirty="0" smtClean="0">
                <a:ea typeface="Calibri" charset="0"/>
              </a:rPr>
              <a:t>After the service (or purchase) communicate a sense of accomplishment, as well as outlying possible next steps.</a:t>
            </a:r>
          </a:p>
          <a:p>
            <a:pPr marL="0" indent="0">
              <a:buNone/>
            </a:pPr>
            <a:r>
              <a:rPr lang="en-CA" b="0" dirty="0" smtClean="0">
                <a:ea typeface="Calibri" charset="0"/>
              </a:rPr>
              <a:t>Next steps can be a mixture of paid services, free member perks, or free content that allows customers to extend the capability of their purchase.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7309550" y="3797301"/>
            <a:ext cx="1092970" cy="1371600"/>
          </a:xfrm>
          <a:prstGeom prst="rightArrow">
            <a:avLst/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14396150" y="3797301"/>
            <a:ext cx="1092970" cy="1371600"/>
          </a:xfrm>
          <a:prstGeom prst="rightArrow">
            <a:avLst/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44006" y="427860"/>
            <a:ext cx="10651653" cy="564256"/>
          </a:xfrm>
        </p:spPr>
        <p:txBody>
          <a:bodyPr/>
          <a:lstStyle/>
          <a:p>
            <a:r>
              <a:rPr lang="en-US" dirty="0" smtClean="0"/>
              <a:t>PROVIDE A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87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3463418"/>
            <a:ext cx="22011921" cy="1777146"/>
          </a:xfrm>
        </p:spPr>
        <p:txBody>
          <a:bodyPr/>
          <a:lstStyle/>
          <a:p>
            <a:r>
              <a:rPr lang="en-US" dirty="0" smtClean="0"/>
              <a:t>PROVIDE A PLAN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4" y="5364480"/>
            <a:ext cx="15689894" cy="6268720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Breakdown all available services into a progression so that there is always a simple next step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Create a sense of accomplishment and completion for rendered services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Instill a sense ‘getting the most out of your device’ in the Tech Enthusiast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Communicate steps of rendering services clearly</a:t>
            </a:r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26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SERVICE UX THEMES</a:t>
            </a:r>
            <a:endParaRPr lang="en-US" dirty="0"/>
          </a:p>
        </p:txBody>
      </p:sp>
      <p:pic>
        <p:nvPicPr>
          <p:cNvPr id="6" name="Picture 5" descr="Steps of install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401" y="-1"/>
            <a:ext cx="7975600" cy="13018591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44006" y="427860"/>
            <a:ext cx="10651653" cy="564256"/>
          </a:xfrm>
        </p:spPr>
        <p:txBody>
          <a:bodyPr/>
          <a:lstStyle/>
          <a:p>
            <a:r>
              <a:rPr lang="en-US" dirty="0" smtClean="0"/>
              <a:t>PROVIDE A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27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6040" y="5435601"/>
            <a:ext cx="20323488" cy="2648048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MAPPING THEME EXAMPLES TO CUSTOMER JOURNEY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28</a:t>
            </a:fld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78930959" cy="143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7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29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45400" y="0"/>
            <a:ext cx="78930959" cy="143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335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6040" y="5435601"/>
            <a:ext cx="20323488" cy="2648048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GOALS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7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30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58800" y="0"/>
            <a:ext cx="78930959" cy="143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315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31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75800" y="0"/>
            <a:ext cx="78930959" cy="143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1708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32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46959" y="0"/>
            <a:ext cx="78930959" cy="143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4359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33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51472" y="5001105"/>
            <a:ext cx="18281055" cy="1329943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SPRINT USER TESTING RESULTS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17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3463418"/>
            <a:ext cx="22011921" cy="1777146"/>
          </a:xfrm>
        </p:spPr>
        <p:txBody>
          <a:bodyPr/>
          <a:lstStyle/>
          <a:p>
            <a:r>
              <a:rPr lang="en-US" dirty="0" smtClean="0"/>
              <a:t>Key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5364480"/>
            <a:ext cx="21347167" cy="5199396"/>
          </a:xfrm>
        </p:spPr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Where should we place GSHM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information (banner) through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the purchase flow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?</a:t>
            </a:r>
          </a:p>
          <a:p>
            <a:pPr marL="914400" indent="-914400">
              <a:buFont typeface="+mj-lt"/>
              <a:buAutoNum type="arabicPeriod"/>
            </a:pP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Do users understand the GSHM offering? </a:t>
            </a:r>
          </a:p>
          <a:p>
            <a:pPr marL="914400" indent="-914400">
              <a:buFont typeface="+mj-lt"/>
              <a:buAutoNum type="arabicPeriod"/>
            </a:pP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What are their expectations around this service?</a:t>
            </a:r>
            <a:endParaRPr lang="en-US" sz="4000" b="0" dirty="0">
              <a:latin typeface="Calibri" charset="0"/>
              <a:ea typeface="Calibri" charset="0"/>
              <a:cs typeface="Calibri" charset="0"/>
            </a:endParaRPr>
          </a:p>
          <a:p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34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6361167" cy="564256"/>
          </a:xfrm>
        </p:spPr>
        <p:txBody>
          <a:bodyPr/>
          <a:lstStyle/>
          <a:p>
            <a:r>
              <a:rPr lang="en-US" sz="3200" spc="-150" dirty="0"/>
              <a:t>SPRINT USER TESTING RESULTS</a:t>
            </a:r>
          </a:p>
        </p:txBody>
      </p:sp>
    </p:spTree>
    <p:extLst>
      <p:ext uri="{BB962C8B-B14F-4D97-AF65-F5344CB8AC3E}">
        <p14:creationId xmlns:p14="http://schemas.microsoft.com/office/powerpoint/2010/main" val="208731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1978572"/>
            <a:ext cx="7935968" cy="5590628"/>
          </a:xfrm>
        </p:spPr>
        <p:txBody>
          <a:bodyPr/>
          <a:lstStyle/>
          <a:p>
            <a:r>
              <a:rPr lang="en-US" sz="8000" dirty="0"/>
              <a:t>Do users notice the GS service during </a:t>
            </a:r>
            <a:r>
              <a:rPr lang="en-US" sz="8000" dirty="0" smtClean="0"/>
              <a:t>purchase? </a:t>
            </a:r>
            <a:endParaRPr lang="en-US" sz="8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35</a:t>
            </a:fld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742" y="1981200"/>
            <a:ext cx="15078258" cy="110236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6361167" cy="564256"/>
          </a:xfrm>
        </p:spPr>
        <p:txBody>
          <a:bodyPr/>
          <a:lstStyle/>
          <a:p>
            <a:r>
              <a:rPr lang="en-US" sz="3200" spc="-150" dirty="0"/>
              <a:t>SPRINT USER TESTING RESULTS</a:t>
            </a:r>
            <a:endParaRPr lang="en-US" spc="-15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680200" y="427860"/>
            <a:ext cx="7645400" cy="564256"/>
          </a:xfrm>
        </p:spPr>
        <p:txBody>
          <a:bodyPr/>
          <a:lstStyle/>
          <a:p>
            <a:r>
              <a:rPr lang="en-US" dirty="0" smtClean="0"/>
              <a:t>NOTICING DURING PURCHASE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1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376607" y="1318172"/>
            <a:ext cx="22011921" cy="1913758"/>
          </a:xfrm>
        </p:spPr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3263460"/>
            <a:ext cx="10018767" cy="8496740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Users did not notice GS during their purchase flow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for the scenario tested.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One user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(of five) noticed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it in cart. </a:t>
            </a:r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Set-up help when buying a laptop did not provide enough value for them.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4800" b="0" dirty="0" smtClean="0">
                <a:latin typeface="Calibri" charset="0"/>
                <a:ea typeface="Calibri" charset="0"/>
                <a:cs typeface="Calibri" charset="0"/>
              </a:rPr>
              <a:t>ifferent users understand it differently, but they typically think of the basic set-up, and do not think of all the services included in GS set-up.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36</a:t>
            </a:fld>
            <a:endParaRPr lang="uk-U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680200" y="427860"/>
            <a:ext cx="7645400" cy="564256"/>
          </a:xfrm>
        </p:spPr>
        <p:txBody>
          <a:bodyPr/>
          <a:lstStyle/>
          <a:p>
            <a:r>
              <a:rPr lang="en-US" dirty="0" smtClean="0"/>
              <a:t>NOTICING DURING PURCHASE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6361167" cy="564256"/>
          </a:xfrm>
        </p:spPr>
        <p:txBody>
          <a:bodyPr/>
          <a:lstStyle/>
          <a:p>
            <a:r>
              <a:rPr lang="en-US" sz="3200" spc="-150" dirty="0"/>
              <a:t>SPRINT USER TESTING RESULTS</a:t>
            </a:r>
            <a:endParaRPr lang="en-US" spc="-150"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4030679" y="1324106"/>
            <a:ext cx="10353321" cy="177714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0000" b="0" i="0" u="none" strike="noStrike" cap="none" spc="-24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Calibri" charset="0"/>
                <a:ea typeface="Calibri" charset="0"/>
                <a:cs typeface="Calibri" charset="0"/>
                <a:sym typeface="Helvetica Light"/>
              </a:defRPr>
            </a:lvl1pPr>
            <a:lvl2pPr marL="635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70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905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540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Recommendations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4030679" y="3231930"/>
            <a:ext cx="9819921" cy="7537450"/>
          </a:xfrm>
          <a:prstGeom prst="rect">
            <a:avLst/>
          </a:prstGeom>
        </p:spPr>
        <p:txBody>
          <a:bodyPr/>
          <a:lstStyle>
            <a:lvl1pPr marL="685800" marR="0" indent="-685800" algn="l" defTabSz="457200" rtl="0" fontAlgn="t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 sz="4800" b="1" i="0" u="none" strike="noStrike" cap="none" spc="-48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b="0" dirty="0" smtClean="0"/>
              <a:t>Revisit placement of GSHM in purchase flow</a:t>
            </a:r>
          </a:p>
          <a:p>
            <a:r>
              <a:rPr lang="en-US" b="0" dirty="0" smtClean="0"/>
              <a:t>Present specific perks of membership (e.g., tech support, virus removal, what set-up really includes) </a:t>
            </a:r>
          </a:p>
          <a:p>
            <a:r>
              <a:rPr lang="en-US" b="0" dirty="0" smtClean="0"/>
              <a:t>Inform users that they can subscribe any time </a:t>
            </a:r>
          </a:p>
        </p:txBody>
      </p:sp>
    </p:spTree>
    <p:extLst>
      <p:ext uri="{BB962C8B-B14F-4D97-AF65-F5344CB8AC3E}">
        <p14:creationId xmlns:p14="http://schemas.microsoft.com/office/powerpoint/2010/main" val="175809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1147237"/>
            <a:ext cx="12301265" cy="1777146"/>
          </a:xfrm>
        </p:spPr>
        <p:txBody>
          <a:bodyPr/>
          <a:lstStyle/>
          <a:p>
            <a:r>
              <a:rPr lang="en-US" dirty="0"/>
              <a:t>Do users understand the GSHM offering?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37</a:t>
            </a:fld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201" y="-1"/>
            <a:ext cx="10845800" cy="13799796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680199" y="427860"/>
            <a:ext cx="6625897" cy="564256"/>
          </a:xfrm>
        </p:spPr>
        <p:txBody>
          <a:bodyPr/>
          <a:lstStyle/>
          <a:p>
            <a:r>
              <a:rPr lang="en-US" dirty="0" smtClean="0"/>
              <a:t>UNDERSTANDING THE PROGRAM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6361167" cy="564256"/>
          </a:xfrm>
        </p:spPr>
        <p:txBody>
          <a:bodyPr/>
          <a:lstStyle/>
          <a:p>
            <a:r>
              <a:rPr lang="en-US" sz="3200" spc="-150" dirty="0"/>
              <a:t>SPRINT USER TESTING RESULTS</a:t>
            </a:r>
            <a:endParaRPr lang="en-US" spc="-150" dirty="0"/>
          </a:p>
        </p:txBody>
      </p:sp>
    </p:spTree>
    <p:extLst>
      <p:ext uri="{BB962C8B-B14F-4D97-AF65-F5344CB8AC3E}">
        <p14:creationId xmlns:p14="http://schemas.microsoft.com/office/powerpoint/2010/main" val="93028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3" y="1147237"/>
            <a:ext cx="10780768" cy="1777146"/>
          </a:xfrm>
        </p:spPr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3152982"/>
            <a:ext cx="11212567" cy="9089818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After being directed to read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the benefits, they were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positive about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all-inclusive nature of 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offering. 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Users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needed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for more information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about what is included in the plan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Regular service pricing schemes with in-home and in-store options caused confusion 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38</a:t>
            </a:fld>
            <a:endParaRPr lang="uk-UA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2993633" y="1147237"/>
            <a:ext cx="10780768" cy="177714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0000" b="0" i="0" u="none" strike="noStrike" cap="none" spc="-24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Calibri" charset="0"/>
                <a:ea typeface="Calibri" charset="0"/>
                <a:cs typeface="Calibri" charset="0"/>
                <a:sym typeface="Helvetica Light"/>
              </a:defRPr>
            </a:lvl1pPr>
            <a:lvl2pPr marL="635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70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905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540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2993633" y="3152982"/>
            <a:ext cx="11212567" cy="9089818"/>
          </a:xfrm>
          <a:prstGeom prst="rect">
            <a:avLst/>
          </a:prstGeom>
        </p:spPr>
        <p:txBody>
          <a:bodyPr/>
          <a:lstStyle>
            <a:lvl1pPr marL="685800" marR="0" indent="-685800" algn="l" defTabSz="457200" rtl="0" fontAlgn="t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 sz="4800" b="1" i="0" u="none" strike="noStrike" cap="none" spc="-48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b="0" dirty="0"/>
              <a:t>Clearly present all plans, benefits, options and pricing. Users expect a high-level </a:t>
            </a:r>
            <a:r>
              <a:rPr lang="en-US" b="0" dirty="0" smtClean="0"/>
              <a:t>overview, and want the ability to </a:t>
            </a:r>
            <a:r>
              <a:rPr lang="en-US" b="0" dirty="0"/>
              <a:t>get detailed description all options and benefits.</a:t>
            </a:r>
          </a:p>
          <a:p>
            <a:r>
              <a:rPr lang="en-US" b="0" dirty="0"/>
              <a:t>Categorize options based on user needs (rather than internal GS groups)</a:t>
            </a:r>
          </a:p>
          <a:p>
            <a:r>
              <a:rPr lang="en-US" b="0" dirty="0"/>
              <a:t>Consider simplifying the GS offerings.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680199" y="427860"/>
            <a:ext cx="6625897" cy="564256"/>
          </a:xfrm>
        </p:spPr>
        <p:txBody>
          <a:bodyPr/>
          <a:lstStyle/>
          <a:p>
            <a:r>
              <a:rPr lang="en-US" dirty="0" smtClean="0"/>
              <a:t>UNDERSTANDING THE PROGRAM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6361167" cy="564256"/>
          </a:xfrm>
        </p:spPr>
        <p:txBody>
          <a:bodyPr/>
          <a:lstStyle/>
          <a:p>
            <a:r>
              <a:rPr lang="en-US" sz="3200" spc="-150" dirty="0"/>
              <a:t>SPRINT USER TESTING RESULTS</a:t>
            </a:r>
            <a:endParaRPr lang="en-US" spc="-150" dirty="0"/>
          </a:p>
        </p:txBody>
      </p:sp>
    </p:spTree>
    <p:extLst>
      <p:ext uri="{BB962C8B-B14F-4D97-AF65-F5344CB8AC3E}">
        <p14:creationId xmlns:p14="http://schemas.microsoft.com/office/powerpoint/2010/main" val="27938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are their expectations around this service?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5952223"/>
            <a:ext cx="22011920" cy="6466232"/>
          </a:xfrm>
        </p:spPr>
        <p:txBody>
          <a:bodyPr/>
          <a:lstStyle/>
          <a:p>
            <a:r>
              <a:rPr lang="en-US" b="0" dirty="0" smtClean="0"/>
              <a:t>Users expected to be able to get </a:t>
            </a:r>
            <a:r>
              <a:rPr lang="en-US" dirty="0" smtClean="0"/>
              <a:t>timely help </a:t>
            </a:r>
            <a:r>
              <a:rPr lang="en-US" b="0" dirty="0" smtClean="0"/>
              <a:t>from GS agents through </a:t>
            </a:r>
            <a:r>
              <a:rPr lang="en-US" dirty="0" smtClean="0"/>
              <a:t>different channels. </a:t>
            </a:r>
          </a:p>
          <a:p>
            <a:r>
              <a:rPr lang="en-US" b="0" dirty="0" smtClean="0"/>
              <a:t>Expectations </a:t>
            </a:r>
            <a:r>
              <a:rPr lang="en-US" b="0" dirty="0"/>
              <a:t>around </a:t>
            </a:r>
            <a:r>
              <a:rPr lang="en-US" dirty="0"/>
              <a:t>self-help portal:  </a:t>
            </a:r>
            <a:r>
              <a:rPr lang="en-US" b="0" dirty="0"/>
              <a:t>Since users pay for the service, they expect to get </a:t>
            </a:r>
            <a:r>
              <a:rPr lang="en-US" dirty="0"/>
              <a:t>help from GS members </a:t>
            </a:r>
            <a:r>
              <a:rPr lang="en-US" b="0" dirty="0"/>
              <a:t>in-person, on phone or </a:t>
            </a:r>
            <a:r>
              <a:rPr lang="en-US" b="0" dirty="0" smtClean="0"/>
              <a:t>online, and </a:t>
            </a:r>
            <a:r>
              <a:rPr lang="en-US" b="0" dirty="0"/>
              <a:t>are</a:t>
            </a:r>
            <a:r>
              <a:rPr lang="en-US" dirty="0"/>
              <a:t> less willing to look for self-help </a:t>
            </a:r>
            <a:r>
              <a:rPr lang="en-US" dirty="0" smtClean="0"/>
              <a:t>resources.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39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5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3" y="1544136"/>
            <a:ext cx="21550367" cy="101652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5000" b="1" dirty="0" smtClean="0">
                <a:solidFill>
                  <a:schemeClr val="bg1">
                    <a:lumMod val="50000"/>
                  </a:schemeClr>
                </a:solidFill>
              </a:rPr>
              <a:t>GOAL 1</a:t>
            </a:r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dirty="0" smtClean="0"/>
              <a:t>Get an overview of the Geek Squad Home Membership Plan UX vision in a total retail setting</a:t>
            </a:r>
          </a:p>
          <a:p>
            <a:pPr>
              <a:lnSpc>
                <a:spcPct val="90000"/>
              </a:lnSpc>
            </a:pPr>
            <a:r>
              <a:rPr lang="en-US" sz="5000" b="1" dirty="0">
                <a:solidFill>
                  <a:schemeClr val="bg1">
                    <a:lumMod val="50000"/>
                  </a:schemeClr>
                </a:solidFill>
              </a:rPr>
              <a:t>GOAL 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Conduct a test on a component of that vision to validate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pPr lvl="0"/>
            <a:r>
              <a:rPr lang="en-US" dirty="0" smtClean="0"/>
              <a:t>DESIGN SPRINT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9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40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51472" y="5001105"/>
            <a:ext cx="18281055" cy="1329943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NEXT STEPS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19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3987801"/>
            <a:ext cx="21347167" cy="2006599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Use learning from first sprint, especially content findings (May 29 – 31)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Provide solution for selling services starting with only TV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41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Minimum Viable Iteration Mini Sprint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04832" y="6889334"/>
            <a:ext cx="22011921" cy="1777146"/>
          </a:xfrm>
        </p:spPr>
        <p:txBody>
          <a:bodyPr/>
          <a:lstStyle/>
          <a:p>
            <a:r>
              <a:rPr lang="en-US" dirty="0" smtClean="0"/>
              <a:t>Revisit placement of GSHM in flow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8844281"/>
            <a:ext cx="21347167" cy="3042919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Prioritize resources to focus on design/development/improvement of this project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Find moment of truth where customers are most likely to consider GSHM: </a:t>
            </a:r>
            <a:br>
              <a:rPr lang="en-US" b="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After adding to cart? After purchase?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Find a means to test with real customers</a:t>
            </a:r>
          </a:p>
        </p:txBody>
      </p:sp>
    </p:spTree>
    <p:extLst>
      <p:ext uri="{BB962C8B-B14F-4D97-AF65-F5344CB8AC3E}">
        <p14:creationId xmlns:p14="http://schemas.microsoft.com/office/powerpoint/2010/main" val="268728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2244218"/>
            <a:ext cx="22011921" cy="1777146"/>
          </a:xfrm>
        </p:spPr>
        <p:txBody>
          <a:bodyPr/>
          <a:lstStyle/>
          <a:p>
            <a:r>
              <a:rPr lang="en-US" dirty="0" smtClean="0"/>
              <a:t>Thank you to all who pitched in!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2" y="4399280"/>
            <a:ext cx="21347167" cy="5199396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Full-time participants: Angelo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Daga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, Angel Yeh, Andrew Wong, Laura Buchanan,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Antek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Wodzynski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, Philip Yee, Jason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Joo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Part-time participants: Sara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Aghvami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, Ashley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Sims, Emma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Speakmann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, Mike Leahy,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Mihaela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Zahariev</a:t>
            </a:r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Experts: James Pelletier, Erin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Isberg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, Katherine Cumming, Michelle Yuen, Cliff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Stefanuk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, Jeff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Moger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, Kaya Rosenbloom,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Manveer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 Gill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Test Participants: Have to remain anonymous, but we are thankful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42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82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43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51472" y="5001105"/>
            <a:ext cx="18281055" cy="1329943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APPENDIX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09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</a:t>
            </a:fld>
            <a:endParaRPr lang="uk-UA" dirty="0"/>
          </a:p>
        </p:txBody>
      </p:sp>
      <p:sp>
        <p:nvSpPr>
          <p:cNvPr id="4" name="Shape 151"/>
          <p:cNvSpPr/>
          <p:nvPr/>
        </p:nvSpPr>
        <p:spPr>
          <a:xfrm flipV="1">
            <a:off x="3826281" y="3722618"/>
            <a:ext cx="1" cy="3350194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5" name="Shape 152"/>
          <p:cNvSpPr/>
          <p:nvPr/>
        </p:nvSpPr>
        <p:spPr>
          <a:xfrm>
            <a:off x="2449026" y="3774318"/>
            <a:ext cx="1230511" cy="254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6" name="Shape 154"/>
          <p:cNvSpPr/>
          <p:nvPr/>
        </p:nvSpPr>
        <p:spPr>
          <a:xfrm flipV="1">
            <a:off x="9979845" y="3631132"/>
            <a:ext cx="1" cy="3350194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" name="Shape 155"/>
          <p:cNvSpPr/>
          <p:nvPr/>
        </p:nvSpPr>
        <p:spPr>
          <a:xfrm>
            <a:off x="8737059" y="3648635"/>
            <a:ext cx="1016952" cy="254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 smtClean="0"/>
              <a:t>2</a:t>
            </a:r>
            <a:endParaRPr dirty="0"/>
          </a:p>
        </p:txBody>
      </p:sp>
      <p:sp>
        <p:nvSpPr>
          <p:cNvPr id="8" name="Shape 157"/>
          <p:cNvSpPr/>
          <p:nvPr/>
        </p:nvSpPr>
        <p:spPr>
          <a:xfrm flipV="1">
            <a:off x="16548743" y="3732434"/>
            <a:ext cx="1" cy="3350194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9" name="Shape 158"/>
          <p:cNvSpPr/>
          <p:nvPr/>
        </p:nvSpPr>
        <p:spPr>
          <a:xfrm>
            <a:off x="15171488" y="3656835"/>
            <a:ext cx="1230512" cy="254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4294967295"/>
          </p:nvPr>
        </p:nvSpPr>
        <p:spPr>
          <a:xfrm>
            <a:off x="0" y="1593850"/>
            <a:ext cx="24384000" cy="12827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0" b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 smtClean="0"/>
              <a:t>UX THEMES FOR GSHM</a:t>
            </a:r>
            <a:endParaRPr lang="en-US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4228871" y="3984378"/>
            <a:ext cx="3408059" cy="2391624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Everyone is a Member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10375671" y="3972054"/>
            <a:ext cx="3671802" cy="2993038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Personalized value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16891492" y="4003153"/>
            <a:ext cx="5731438" cy="2960458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Easy </a:t>
            </a:r>
            <a:r>
              <a:rPr lang="en-US" dirty="0"/>
              <a:t>a</a:t>
            </a:r>
            <a:r>
              <a:rPr lang="en-US" dirty="0" smtClean="0"/>
              <a:t>ccess is great promotion </a:t>
            </a:r>
          </a:p>
        </p:txBody>
      </p:sp>
      <p:sp>
        <p:nvSpPr>
          <p:cNvPr id="14" name="Shape 157"/>
          <p:cNvSpPr/>
          <p:nvPr/>
        </p:nvSpPr>
        <p:spPr>
          <a:xfrm flipV="1">
            <a:off x="10032922" y="8401447"/>
            <a:ext cx="1" cy="3350194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5" name="Shape 158"/>
          <p:cNvSpPr/>
          <p:nvPr/>
        </p:nvSpPr>
        <p:spPr>
          <a:xfrm>
            <a:off x="8656171" y="8271115"/>
            <a:ext cx="1229504" cy="2652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dirty="0" smtClean="0"/>
              <a:t>5</a:t>
            </a:r>
            <a:endParaRPr dirty="0"/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10375671" y="8635283"/>
            <a:ext cx="3851356" cy="3771901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Provide a plan</a:t>
            </a:r>
          </a:p>
        </p:txBody>
      </p:sp>
      <p:sp>
        <p:nvSpPr>
          <p:cNvPr id="17" name="Shape 157"/>
          <p:cNvSpPr/>
          <p:nvPr/>
        </p:nvSpPr>
        <p:spPr>
          <a:xfrm flipV="1">
            <a:off x="3888355" y="8401447"/>
            <a:ext cx="1" cy="3350194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8" name="Shape 158"/>
          <p:cNvSpPr/>
          <p:nvPr/>
        </p:nvSpPr>
        <p:spPr>
          <a:xfrm>
            <a:off x="2511604" y="8271115"/>
            <a:ext cx="1229504" cy="2652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4231104" y="8635283"/>
            <a:ext cx="3851356" cy="3771901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Simple to reach agents</a:t>
            </a:r>
          </a:p>
        </p:txBody>
      </p:sp>
    </p:spTree>
    <p:extLst>
      <p:ext uri="{BB962C8B-B14F-4D97-AF65-F5344CB8AC3E}">
        <p14:creationId xmlns:p14="http://schemas.microsoft.com/office/powerpoint/2010/main" val="15791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6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6040" y="5435601"/>
            <a:ext cx="20323488" cy="2648048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EVERYONE IS A MEMBER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03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7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1" y="427860"/>
            <a:ext cx="9083350" cy="564256"/>
          </a:xfrm>
        </p:spPr>
        <p:txBody>
          <a:bodyPr/>
          <a:lstStyle/>
          <a:p>
            <a:r>
              <a:rPr lang="en-US" dirty="0" smtClean="0"/>
              <a:t>EVERYONE IS A MEMBER: WELCOME EVERYONE</a:t>
            </a:r>
            <a:endParaRPr lang="en-US" dirty="0"/>
          </a:p>
        </p:txBody>
      </p:sp>
      <p:pic>
        <p:nvPicPr>
          <p:cNvPr id="11" name="Picture 10" descr="Welcome email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8470" y="0"/>
            <a:ext cx="7032052" cy="12949267"/>
          </a:xfrm>
          <a:prstGeom prst="rect">
            <a:avLst/>
          </a:prstGeom>
        </p:spPr>
      </p:pic>
      <p:pic>
        <p:nvPicPr>
          <p:cNvPr id="12" name="Picture 11" descr="Unboxing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5047"/>
            <a:ext cx="7239465" cy="6991898"/>
          </a:xfrm>
          <a:prstGeom prst="rect">
            <a:avLst/>
          </a:prstGeom>
        </p:spPr>
      </p:pic>
      <p:pic>
        <p:nvPicPr>
          <p:cNvPr id="10" name="Picture 9" descr="New mail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48" y="6174665"/>
            <a:ext cx="3134136" cy="3051192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12676484" y="6908800"/>
            <a:ext cx="2771986" cy="1859427"/>
          </a:xfrm>
          <a:prstGeom prst="rightArrow">
            <a:avLst>
              <a:gd name="adj1" fmla="val 26959"/>
              <a:gd name="adj2" fmla="val 46568"/>
            </a:avLst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453484" y="6743972"/>
            <a:ext cx="2771986" cy="2189083"/>
          </a:xfrm>
          <a:prstGeom prst="rightArrow">
            <a:avLst>
              <a:gd name="adj1" fmla="val 26959"/>
              <a:gd name="adj2" fmla="val 46568"/>
            </a:avLst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10906945"/>
            <a:ext cx="5448651" cy="1489074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Customer purchases a laptop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534400" y="10906945"/>
            <a:ext cx="6914070" cy="1489074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Gets notified by GS offering tips and to help</a:t>
            </a:r>
          </a:p>
        </p:txBody>
      </p:sp>
    </p:spTree>
    <p:extLst>
      <p:ext uri="{BB962C8B-B14F-4D97-AF65-F5344CB8AC3E}">
        <p14:creationId xmlns:p14="http://schemas.microsoft.com/office/powerpoint/2010/main" val="96012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y Devices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485" y="663587"/>
            <a:ext cx="7807257" cy="113355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8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1" y="427860"/>
            <a:ext cx="9795744" cy="564256"/>
          </a:xfrm>
        </p:spPr>
        <p:txBody>
          <a:bodyPr/>
          <a:lstStyle/>
          <a:p>
            <a:r>
              <a:rPr lang="en-US" dirty="0" smtClean="0"/>
              <a:t>EVERYONE IS A MEMBER: MY DEVICES</a:t>
            </a:r>
            <a:endParaRPr lang="en-US" dirty="0"/>
          </a:p>
        </p:txBody>
      </p:sp>
      <p:pic>
        <p:nvPicPr>
          <p:cNvPr id="8" name="Picture 7" descr="Guy - can find stuff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817" y="7693335"/>
            <a:ext cx="4338018" cy="52558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04834" y="2533739"/>
            <a:ext cx="9993366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My Devices: </a:t>
            </a:r>
          </a:p>
          <a:p>
            <a:pPr algn="l"/>
            <a:r>
              <a:rPr lang="en-US" i="1" dirty="0" smtClean="0">
                <a:latin typeface="Calibri"/>
                <a:ea typeface="Calibri" charset="0"/>
                <a:cs typeface="Calibri"/>
              </a:rPr>
              <a:t>Customer can always go back and see relevant help and services for the products he has purchased.</a:t>
            </a:r>
          </a:p>
          <a:p>
            <a:pPr algn="l"/>
            <a:endParaRPr lang="en-US" i="1" dirty="0">
              <a:latin typeface="Calibri"/>
              <a:ea typeface="Calibri" charset="0"/>
              <a:cs typeface="Calibri"/>
            </a:endParaRPr>
          </a:p>
          <a:p>
            <a:pPr algn="l"/>
            <a:r>
              <a:rPr lang="en-US" dirty="0" smtClean="0">
                <a:latin typeface="Calibri"/>
                <a:ea typeface="Calibri" charset="0"/>
                <a:cs typeface="Calibri"/>
              </a:rPr>
              <a:t>A device-based view is better for this than order history, which is based on transactions.</a:t>
            </a:r>
            <a:endParaRPr lang="en-US" dirty="0">
              <a:latin typeface="Calibri"/>
              <a:ea typeface="Calibri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420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9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1" y="427860"/>
            <a:ext cx="5366502" cy="564256"/>
          </a:xfrm>
        </p:spPr>
        <p:txBody>
          <a:bodyPr/>
          <a:lstStyle/>
          <a:p>
            <a:r>
              <a:rPr lang="en-US" dirty="0" smtClean="0"/>
              <a:t>EVERYONE IS A MEMBER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2012494"/>
            <a:ext cx="22011921" cy="1797384"/>
          </a:xfrm>
        </p:spPr>
        <p:txBody>
          <a:bodyPr/>
          <a:lstStyle/>
          <a:p>
            <a:r>
              <a:rPr lang="en-US" dirty="0" smtClean="0"/>
              <a:t>Everyone is a member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3809878"/>
            <a:ext cx="14817536" cy="8271974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When you buy from Best Buy you’re initiating a Geek Squad relationship</a:t>
            </a:r>
          </a:p>
          <a:p>
            <a:pPr lvl="1">
              <a:buFont typeface="Courier New" charset="0"/>
              <a:buChar char="o"/>
            </a:pPr>
            <a:r>
              <a:rPr lang="en-US" sz="4800" b="0" dirty="0" smtClean="0">
                <a:latin typeface="Calibri" charset="0"/>
                <a:ea typeface="Calibri" charset="0"/>
                <a:cs typeface="Calibri" charset="0"/>
              </a:rPr>
              <a:t>Friendly and on-brand, lessens divide between member and non-member</a:t>
            </a:r>
          </a:p>
          <a:p>
            <a:pPr lvl="1">
              <a:buFont typeface="Courier New" charset="0"/>
              <a:buChar char="o"/>
            </a:pP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Widen funnel at the mouth</a:t>
            </a:r>
            <a:endParaRPr lang="en-US" sz="4800" b="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Emphasis on automation and easy access for adding product: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y devices view that makes it easy to find (or add, remove) products</a:t>
            </a:r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8277" y="0"/>
            <a:ext cx="7805723" cy="1303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2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14320</TotalTime>
  <Words>1809</Words>
  <Application>Microsoft Macintosh PowerPoint</Application>
  <PresentationFormat>Custom</PresentationFormat>
  <Paragraphs>245</Paragraphs>
  <Slides>43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White</vt:lpstr>
      <vt:lpstr>Geek Squad Home Membership Plan UX vision  Design Sprint </vt:lpstr>
      <vt:lpstr>PowerPoint Presentation</vt:lpstr>
      <vt:lpstr>GOALS</vt:lpstr>
      <vt:lpstr>PowerPoint Presentation</vt:lpstr>
      <vt:lpstr>PowerPoint Presentation</vt:lpstr>
      <vt:lpstr>EVERYONE IS A MEMBER</vt:lpstr>
      <vt:lpstr>PowerPoint Presentation</vt:lpstr>
      <vt:lpstr>PowerPoint Presentation</vt:lpstr>
      <vt:lpstr>PowerPoint Presentation</vt:lpstr>
      <vt:lpstr>PERSONALIZED VALUE</vt:lpstr>
      <vt:lpstr>PowerPoint Presentation</vt:lpstr>
      <vt:lpstr>PowerPoint Presentation</vt:lpstr>
      <vt:lpstr>PowerPoint Presentation</vt:lpstr>
      <vt:lpstr>EASY ACCESS IS GREAT PROMOTION</vt:lpstr>
      <vt:lpstr>PowerPoint Presentation</vt:lpstr>
      <vt:lpstr>PowerPoint Presentation</vt:lpstr>
      <vt:lpstr>PowerPoint Presentation</vt:lpstr>
      <vt:lpstr>PowerPoint Presentation</vt:lpstr>
      <vt:lpstr>SIMPLE TO REACH AGENTS ON  ALL PLATFORMS</vt:lpstr>
      <vt:lpstr>PowerPoint Presentation</vt:lpstr>
      <vt:lpstr>PowerPoint Presentation</vt:lpstr>
      <vt:lpstr>PowerPoint Presentation</vt:lpstr>
      <vt:lpstr>PROVIDE A PLAN</vt:lpstr>
      <vt:lpstr>PowerPoint Presentation</vt:lpstr>
      <vt:lpstr>PowerPoint Presentation</vt:lpstr>
      <vt:lpstr>PowerPoint Presentation</vt:lpstr>
      <vt:lpstr>MAPPING THEME EXAMPLES TO CUSTOMER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SPRINT USER TESTING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PowerPoint Presentation</vt:lpstr>
      <vt:lpstr>APPENDIX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Experience &amp; Usability</dc:title>
  <cp:lastModifiedBy>Antek Wodzynski</cp:lastModifiedBy>
  <cp:revision>242</cp:revision>
  <cp:lastPrinted>2017-02-27T06:51:40Z</cp:lastPrinted>
  <dcterms:modified xsi:type="dcterms:W3CDTF">2017-05-25T04:45:25Z</dcterms:modified>
</cp:coreProperties>
</file>